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41"/>
  </p:notesMasterIdLst>
  <p:handoutMasterIdLst>
    <p:handoutMasterId r:id="rId42"/>
  </p:handoutMasterIdLst>
  <p:sldIdLst>
    <p:sldId id="266" r:id="rId7"/>
    <p:sldId id="323" r:id="rId8"/>
    <p:sldId id="333" r:id="rId9"/>
    <p:sldId id="326" r:id="rId10"/>
    <p:sldId id="327" r:id="rId11"/>
    <p:sldId id="328" r:id="rId12"/>
    <p:sldId id="288" r:id="rId13"/>
    <p:sldId id="289" r:id="rId14"/>
    <p:sldId id="334" r:id="rId15"/>
    <p:sldId id="325" r:id="rId16"/>
    <p:sldId id="291" r:id="rId17"/>
    <p:sldId id="292" r:id="rId18"/>
    <p:sldId id="293" r:id="rId19"/>
    <p:sldId id="294" r:id="rId20"/>
    <p:sldId id="296" r:id="rId21"/>
    <p:sldId id="332" r:id="rId22"/>
    <p:sldId id="298" r:id="rId23"/>
    <p:sldId id="299" r:id="rId24"/>
    <p:sldId id="317" r:id="rId25"/>
    <p:sldId id="300" r:id="rId26"/>
    <p:sldId id="318" r:id="rId27"/>
    <p:sldId id="313" r:id="rId28"/>
    <p:sldId id="319" r:id="rId29"/>
    <p:sldId id="335" r:id="rId30"/>
    <p:sldId id="331" r:id="rId31"/>
    <p:sldId id="304" r:id="rId32"/>
    <p:sldId id="320" r:id="rId33"/>
    <p:sldId id="308" r:id="rId34"/>
    <p:sldId id="336" r:id="rId35"/>
    <p:sldId id="329" r:id="rId36"/>
    <p:sldId id="311" r:id="rId37"/>
    <p:sldId id="312" r:id="rId38"/>
    <p:sldId id="330" r:id="rId39"/>
    <p:sldId id="314" r:id="rId40"/>
  </p:sldIdLst>
  <p:sldSz cx="9144000" cy="6858000" type="screen4x3"/>
  <p:notesSz cx="6735763" cy="9866313"/>
  <p:defaultTextStyle>
    <a:defPPr>
      <a:defRPr lang="en-GB"/>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HREAPLETON, Sarah" initials="TS" lastIdx="25" clrIdx="0"/>
  <p:cmAuthor id="1" name="Information Technology Resource Center" initials="ITRC" lastIdx="1" clrIdx="1"/>
  <p:cmAuthor id="2" name="COCKMAN, Hannah" initials="CH" lastIdx="23"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C213F"/>
    <a:srgbClr val="1F72CD"/>
    <a:srgbClr val="788FA5"/>
    <a:srgbClr val="57789D"/>
    <a:srgbClr val="597A9F"/>
    <a:srgbClr val="6F8DAF"/>
    <a:srgbClr val="60A0E6"/>
    <a:srgbClr val="79B5F7"/>
    <a:srgbClr val="5C7F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656" autoAdjust="0"/>
    <p:restoredTop sz="93883" autoAdjust="0"/>
  </p:normalViewPr>
  <p:slideViewPr>
    <p:cSldViewPr>
      <p:cViewPr>
        <p:scale>
          <a:sx n="90" d="100"/>
          <a:sy n="90" d="100"/>
        </p:scale>
        <p:origin x="-1824" y="-360"/>
      </p:cViewPr>
      <p:guideLst>
        <p:guide orient="horz" pos="663"/>
        <p:guide pos="4967"/>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300" y="-102"/>
      </p:cViewPr>
      <p:guideLst>
        <p:guide orient="horz" pos="3107"/>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1"/>
            <a:ext cx="2919565" cy="492600"/>
          </a:xfrm>
          <a:prstGeom prst="rect">
            <a:avLst/>
          </a:prstGeom>
          <a:noFill/>
          <a:ln w="9525">
            <a:noFill/>
            <a:miter lim="800000"/>
            <a:headEnd/>
            <a:tailEnd/>
          </a:ln>
          <a:effectLst/>
        </p:spPr>
        <p:txBody>
          <a:bodyPr vert="horz" wrap="square" lIns="90763" tIns="45382" rIns="90763" bIns="45382" numCol="1" anchor="t" anchorCtr="0" compatLnSpc="1">
            <a:prstTxWarp prst="textNoShape">
              <a:avLst/>
            </a:prstTxWarp>
          </a:bodyPr>
          <a:lstStyle>
            <a:lvl1pPr>
              <a:defRPr sz="1200"/>
            </a:lvl1pPr>
          </a:lstStyle>
          <a:p>
            <a:pPr>
              <a:defRPr/>
            </a:pPr>
            <a:endParaRPr lang="en-GB"/>
          </a:p>
        </p:txBody>
      </p:sp>
      <p:sp>
        <p:nvSpPr>
          <p:cNvPr id="38915" name="Rectangle 3"/>
          <p:cNvSpPr>
            <a:spLocks noGrp="1" noChangeArrowheads="1"/>
          </p:cNvSpPr>
          <p:nvPr>
            <p:ph type="dt" sz="quarter" idx="1"/>
          </p:nvPr>
        </p:nvSpPr>
        <p:spPr bwMode="auto">
          <a:xfrm>
            <a:off x="3814627" y="1"/>
            <a:ext cx="2919565" cy="492600"/>
          </a:xfrm>
          <a:prstGeom prst="rect">
            <a:avLst/>
          </a:prstGeom>
          <a:noFill/>
          <a:ln w="9525">
            <a:noFill/>
            <a:miter lim="800000"/>
            <a:headEnd/>
            <a:tailEnd/>
          </a:ln>
          <a:effectLst/>
        </p:spPr>
        <p:txBody>
          <a:bodyPr vert="horz" wrap="square" lIns="90763" tIns="45382" rIns="90763" bIns="45382" numCol="1" anchor="t" anchorCtr="0" compatLnSpc="1">
            <a:prstTxWarp prst="textNoShape">
              <a:avLst/>
            </a:prstTxWarp>
          </a:bodyPr>
          <a:lstStyle>
            <a:lvl1pPr algn="r">
              <a:defRPr sz="1200"/>
            </a:lvl1pPr>
          </a:lstStyle>
          <a:p>
            <a:pPr>
              <a:defRPr/>
            </a:pPr>
            <a:endParaRPr lang="en-GB"/>
          </a:p>
        </p:txBody>
      </p:sp>
      <p:sp>
        <p:nvSpPr>
          <p:cNvPr id="38916" name="Rectangle 4"/>
          <p:cNvSpPr>
            <a:spLocks noGrp="1" noChangeArrowheads="1"/>
          </p:cNvSpPr>
          <p:nvPr>
            <p:ph type="ftr" sz="quarter" idx="2"/>
          </p:nvPr>
        </p:nvSpPr>
        <p:spPr bwMode="auto">
          <a:xfrm>
            <a:off x="0" y="9370536"/>
            <a:ext cx="2919565" cy="494189"/>
          </a:xfrm>
          <a:prstGeom prst="rect">
            <a:avLst/>
          </a:prstGeom>
          <a:noFill/>
          <a:ln w="9525">
            <a:noFill/>
            <a:miter lim="800000"/>
            <a:headEnd/>
            <a:tailEnd/>
          </a:ln>
          <a:effectLst/>
        </p:spPr>
        <p:txBody>
          <a:bodyPr vert="horz" wrap="square" lIns="90763" tIns="45382" rIns="90763" bIns="45382" numCol="1" anchor="b" anchorCtr="0" compatLnSpc="1">
            <a:prstTxWarp prst="textNoShape">
              <a:avLst/>
            </a:prstTxWarp>
          </a:bodyPr>
          <a:lstStyle>
            <a:lvl1pPr>
              <a:defRPr sz="1200"/>
            </a:lvl1pPr>
          </a:lstStyle>
          <a:p>
            <a:pPr>
              <a:defRPr/>
            </a:pPr>
            <a:endParaRPr lang="en-GB"/>
          </a:p>
        </p:txBody>
      </p:sp>
      <p:sp>
        <p:nvSpPr>
          <p:cNvPr id="38917" name="Rectangle 5"/>
          <p:cNvSpPr>
            <a:spLocks noGrp="1" noChangeArrowheads="1"/>
          </p:cNvSpPr>
          <p:nvPr>
            <p:ph type="sldNum" sz="quarter" idx="3"/>
          </p:nvPr>
        </p:nvSpPr>
        <p:spPr bwMode="auto">
          <a:xfrm>
            <a:off x="3814627" y="9370536"/>
            <a:ext cx="2919565" cy="494189"/>
          </a:xfrm>
          <a:prstGeom prst="rect">
            <a:avLst/>
          </a:prstGeom>
          <a:noFill/>
          <a:ln w="9525">
            <a:noFill/>
            <a:miter lim="800000"/>
            <a:headEnd/>
            <a:tailEnd/>
          </a:ln>
          <a:effectLst/>
        </p:spPr>
        <p:txBody>
          <a:bodyPr vert="horz" wrap="square" lIns="90763" tIns="45382" rIns="90763" bIns="45382" numCol="1" anchor="b" anchorCtr="0" compatLnSpc="1">
            <a:prstTxWarp prst="textNoShape">
              <a:avLst/>
            </a:prstTxWarp>
          </a:bodyPr>
          <a:lstStyle>
            <a:lvl1pPr algn="r">
              <a:defRPr sz="1200"/>
            </a:lvl1pPr>
          </a:lstStyle>
          <a:p>
            <a:pPr>
              <a:defRPr/>
            </a:pPr>
            <a:fld id="{F8154A31-338F-48D5-B3CE-AD6CDB9AECEF}" type="slidenum">
              <a:rPr lang="en-GB"/>
              <a:pPr>
                <a:defRPr/>
              </a:pPr>
              <a:t>‹#›</a:t>
            </a:fld>
            <a:endParaRPr lang="en-GB"/>
          </a:p>
        </p:txBody>
      </p:sp>
    </p:spTree>
    <p:extLst>
      <p:ext uri="{BB962C8B-B14F-4D97-AF65-F5344CB8AC3E}">
        <p14:creationId xmlns:p14="http://schemas.microsoft.com/office/powerpoint/2010/main" val="36206976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1"/>
            <a:ext cx="2919565" cy="492600"/>
          </a:xfrm>
          <a:prstGeom prst="rect">
            <a:avLst/>
          </a:prstGeom>
          <a:noFill/>
          <a:ln w="9525">
            <a:noFill/>
            <a:miter lim="800000"/>
            <a:headEnd/>
            <a:tailEnd/>
          </a:ln>
          <a:effectLst/>
        </p:spPr>
        <p:txBody>
          <a:bodyPr vert="horz" wrap="square" lIns="90763" tIns="45382" rIns="90763" bIns="45382" numCol="1" anchor="t" anchorCtr="0" compatLnSpc="1">
            <a:prstTxWarp prst="textNoShape">
              <a:avLst/>
            </a:prstTxWarp>
          </a:bodyPr>
          <a:lstStyle>
            <a:lvl1pPr>
              <a:defRPr sz="1200"/>
            </a:lvl1pPr>
          </a:lstStyle>
          <a:p>
            <a:pPr>
              <a:defRPr/>
            </a:pPr>
            <a:endParaRPr lang="en-GB"/>
          </a:p>
        </p:txBody>
      </p:sp>
      <p:sp>
        <p:nvSpPr>
          <p:cNvPr id="17411" name="Rectangle 3"/>
          <p:cNvSpPr>
            <a:spLocks noGrp="1" noChangeArrowheads="1"/>
          </p:cNvSpPr>
          <p:nvPr>
            <p:ph type="dt" idx="1"/>
          </p:nvPr>
        </p:nvSpPr>
        <p:spPr bwMode="auto">
          <a:xfrm>
            <a:off x="3814627" y="1"/>
            <a:ext cx="2919565" cy="492600"/>
          </a:xfrm>
          <a:prstGeom prst="rect">
            <a:avLst/>
          </a:prstGeom>
          <a:noFill/>
          <a:ln w="9525">
            <a:noFill/>
            <a:miter lim="800000"/>
            <a:headEnd/>
            <a:tailEnd/>
          </a:ln>
          <a:effectLst/>
        </p:spPr>
        <p:txBody>
          <a:bodyPr vert="horz" wrap="square" lIns="90763" tIns="45382" rIns="90763" bIns="45382" numCol="1" anchor="t" anchorCtr="0" compatLnSpc="1">
            <a:prstTxWarp prst="textNoShape">
              <a:avLst/>
            </a:prstTxWarp>
          </a:bodyPr>
          <a:lstStyle>
            <a:lvl1pPr algn="r">
              <a:defRPr sz="1200"/>
            </a:lvl1pPr>
          </a:lstStyle>
          <a:p>
            <a:pPr>
              <a:defRPr/>
            </a:pPr>
            <a:endParaRPr lang="en-GB"/>
          </a:p>
        </p:txBody>
      </p:sp>
      <p:sp>
        <p:nvSpPr>
          <p:cNvPr id="36868" name="Rectangle 4"/>
          <p:cNvSpPr>
            <a:spLocks noGrp="1" noRot="1" noChangeAspect="1" noChangeArrowheads="1" noTextEdit="1"/>
          </p:cNvSpPr>
          <p:nvPr>
            <p:ph type="sldImg" idx="2"/>
          </p:nvPr>
        </p:nvSpPr>
        <p:spPr bwMode="auto">
          <a:xfrm>
            <a:off x="900113" y="739775"/>
            <a:ext cx="4935537" cy="37004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5"/>
          <p:cNvSpPr>
            <a:spLocks noGrp="1" noChangeArrowheads="1"/>
          </p:cNvSpPr>
          <p:nvPr>
            <p:ph type="body" sz="quarter" idx="3"/>
          </p:nvPr>
        </p:nvSpPr>
        <p:spPr bwMode="auto">
          <a:xfrm>
            <a:off x="673262" y="4686064"/>
            <a:ext cx="5389240" cy="4439761"/>
          </a:xfrm>
          <a:prstGeom prst="rect">
            <a:avLst/>
          </a:prstGeom>
          <a:noFill/>
          <a:ln w="9525">
            <a:noFill/>
            <a:miter lim="800000"/>
            <a:headEnd/>
            <a:tailEnd/>
          </a:ln>
          <a:effectLst/>
        </p:spPr>
        <p:txBody>
          <a:bodyPr vert="horz" wrap="square" lIns="90763" tIns="45382" rIns="90763" bIns="45382"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7414" name="Rectangle 6"/>
          <p:cNvSpPr>
            <a:spLocks noGrp="1" noChangeArrowheads="1"/>
          </p:cNvSpPr>
          <p:nvPr>
            <p:ph type="ftr" sz="quarter" idx="4"/>
          </p:nvPr>
        </p:nvSpPr>
        <p:spPr bwMode="auto">
          <a:xfrm>
            <a:off x="0" y="9370536"/>
            <a:ext cx="2919565" cy="494189"/>
          </a:xfrm>
          <a:prstGeom prst="rect">
            <a:avLst/>
          </a:prstGeom>
          <a:noFill/>
          <a:ln w="9525">
            <a:noFill/>
            <a:miter lim="800000"/>
            <a:headEnd/>
            <a:tailEnd/>
          </a:ln>
          <a:effectLst/>
        </p:spPr>
        <p:txBody>
          <a:bodyPr vert="horz" wrap="square" lIns="90763" tIns="45382" rIns="90763" bIns="45382" numCol="1" anchor="b" anchorCtr="0" compatLnSpc="1">
            <a:prstTxWarp prst="textNoShape">
              <a:avLst/>
            </a:prstTxWarp>
          </a:bodyPr>
          <a:lstStyle>
            <a:lvl1pPr>
              <a:defRPr sz="1200"/>
            </a:lvl1pPr>
          </a:lstStyle>
          <a:p>
            <a:pPr>
              <a:defRPr/>
            </a:pPr>
            <a:endParaRPr lang="en-GB"/>
          </a:p>
        </p:txBody>
      </p:sp>
      <p:sp>
        <p:nvSpPr>
          <p:cNvPr id="17415" name="Rectangle 7"/>
          <p:cNvSpPr>
            <a:spLocks noGrp="1" noChangeArrowheads="1"/>
          </p:cNvSpPr>
          <p:nvPr>
            <p:ph type="sldNum" sz="quarter" idx="5"/>
          </p:nvPr>
        </p:nvSpPr>
        <p:spPr bwMode="auto">
          <a:xfrm>
            <a:off x="3814627" y="9370536"/>
            <a:ext cx="2919565" cy="494189"/>
          </a:xfrm>
          <a:prstGeom prst="rect">
            <a:avLst/>
          </a:prstGeom>
          <a:noFill/>
          <a:ln w="9525">
            <a:noFill/>
            <a:miter lim="800000"/>
            <a:headEnd/>
            <a:tailEnd/>
          </a:ln>
          <a:effectLst/>
        </p:spPr>
        <p:txBody>
          <a:bodyPr vert="horz" wrap="square" lIns="90763" tIns="45382" rIns="90763" bIns="45382" numCol="1" anchor="b" anchorCtr="0" compatLnSpc="1">
            <a:prstTxWarp prst="textNoShape">
              <a:avLst/>
            </a:prstTxWarp>
          </a:bodyPr>
          <a:lstStyle>
            <a:lvl1pPr algn="r">
              <a:defRPr sz="1200"/>
            </a:lvl1pPr>
          </a:lstStyle>
          <a:p>
            <a:pPr>
              <a:defRPr/>
            </a:pPr>
            <a:fld id="{C179F42E-E2D4-4C37-BC15-AABC25C991AF}" type="slidenum">
              <a:rPr lang="en-GB"/>
              <a:pPr>
                <a:defRPr/>
              </a:pPr>
              <a:t>‹#›</a:t>
            </a:fld>
            <a:endParaRPr lang="en-GB"/>
          </a:p>
        </p:txBody>
      </p:sp>
    </p:spTree>
    <p:extLst>
      <p:ext uri="{BB962C8B-B14F-4D97-AF65-F5344CB8AC3E}">
        <p14:creationId xmlns:p14="http://schemas.microsoft.com/office/powerpoint/2010/main" val="15049314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179F42E-E2D4-4C37-BC15-AABC25C991AF}" type="slidenum">
              <a:rPr lang="en-GB" smtClean="0"/>
              <a:pPr>
                <a:defRPr/>
              </a:pPr>
              <a:t>1</a:t>
            </a:fld>
            <a:endParaRPr lang="en-GB"/>
          </a:p>
        </p:txBody>
      </p:sp>
    </p:spTree>
    <p:extLst>
      <p:ext uri="{BB962C8B-B14F-4D97-AF65-F5344CB8AC3E}">
        <p14:creationId xmlns:p14="http://schemas.microsoft.com/office/powerpoint/2010/main" val="21309623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Audited</a:t>
            </a:r>
            <a:r>
              <a:rPr lang="en-GB" baseline="0" dirty="0" smtClean="0"/>
              <a:t> bodies include:</a:t>
            </a:r>
          </a:p>
          <a:p>
            <a:pPr lvl="0">
              <a:lnSpc>
                <a:spcPct val="150000"/>
              </a:lnSpc>
            </a:pPr>
            <a:r>
              <a:rPr lang="en-GB" b="1" dirty="0">
                <a:solidFill>
                  <a:srgbClr val="16508E"/>
                </a:solidFill>
              </a:rPr>
              <a:t>Departments</a:t>
            </a:r>
            <a:r>
              <a:rPr lang="en-GB" dirty="0">
                <a:solidFill>
                  <a:srgbClr val="16508E"/>
                </a:solidFill>
              </a:rPr>
              <a:t> - e.g. Health, Defence</a:t>
            </a:r>
          </a:p>
          <a:p>
            <a:pPr lvl="0">
              <a:lnSpc>
                <a:spcPct val="130000"/>
              </a:lnSpc>
            </a:pPr>
            <a:r>
              <a:rPr lang="en-GB" b="1" dirty="0">
                <a:solidFill>
                  <a:srgbClr val="16508E"/>
                </a:solidFill>
              </a:rPr>
              <a:t>Agencies</a:t>
            </a:r>
            <a:r>
              <a:rPr lang="en-GB" dirty="0">
                <a:solidFill>
                  <a:srgbClr val="16508E"/>
                </a:solidFill>
              </a:rPr>
              <a:t> - e.g. Highways Agency</a:t>
            </a:r>
          </a:p>
          <a:p>
            <a:pPr lvl="0">
              <a:lnSpc>
                <a:spcPct val="130000"/>
              </a:lnSpc>
            </a:pPr>
            <a:r>
              <a:rPr lang="en-GB" b="1" dirty="0">
                <a:solidFill>
                  <a:srgbClr val="16508E"/>
                </a:solidFill>
              </a:rPr>
              <a:t>NDPBs</a:t>
            </a:r>
            <a:r>
              <a:rPr lang="en-GB" dirty="0">
                <a:solidFill>
                  <a:srgbClr val="16508E"/>
                </a:solidFill>
              </a:rPr>
              <a:t> - e.g. Environment Agency, Competition Commission</a:t>
            </a:r>
          </a:p>
          <a:p>
            <a:pPr lvl="0">
              <a:lnSpc>
                <a:spcPct val="150000"/>
              </a:lnSpc>
              <a:spcBef>
                <a:spcPct val="0"/>
              </a:spcBef>
            </a:pPr>
            <a:r>
              <a:rPr lang="en-GB" b="1" dirty="0">
                <a:solidFill>
                  <a:srgbClr val="16508E"/>
                </a:solidFill>
              </a:rPr>
              <a:t>Charities</a:t>
            </a:r>
            <a:r>
              <a:rPr lang="en-GB" dirty="0">
                <a:solidFill>
                  <a:srgbClr val="16508E"/>
                </a:solidFill>
              </a:rPr>
              <a:t> – e.g. British Council, V&amp;A</a:t>
            </a:r>
          </a:p>
          <a:p>
            <a:pPr lvl="0">
              <a:lnSpc>
                <a:spcPct val="150000"/>
              </a:lnSpc>
              <a:spcBef>
                <a:spcPct val="0"/>
              </a:spcBef>
            </a:pPr>
            <a:r>
              <a:rPr lang="en-GB" b="1" dirty="0">
                <a:solidFill>
                  <a:srgbClr val="16508E"/>
                </a:solidFill>
              </a:rPr>
              <a:t>Companies</a:t>
            </a:r>
            <a:r>
              <a:rPr lang="en-GB" dirty="0">
                <a:solidFill>
                  <a:srgbClr val="16508E"/>
                </a:solidFill>
              </a:rPr>
              <a:t> – e.g. School Food Trust</a:t>
            </a:r>
          </a:p>
          <a:p>
            <a:endParaRPr lang="en-GB" dirty="0"/>
          </a:p>
        </p:txBody>
      </p:sp>
      <p:sp>
        <p:nvSpPr>
          <p:cNvPr id="4" name="Slide Number Placeholder 3"/>
          <p:cNvSpPr>
            <a:spLocks noGrp="1"/>
          </p:cNvSpPr>
          <p:nvPr>
            <p:ph type="sldNum" sz="quarter" idx="10"/>
          </p:nvPr>
        </p:nvSpPr>
        <p:spPr/>
        <p:txBody>
          <a:bodyPr/>
          <a:lstStyle/>
          <a:p>
            <a:pPr>
              <a:defRPr/>
            </a:pPr>
            <a:fld id="{C179F42E-E2D4-4C37-BC15-AABC25C991AF}" type="slidenum">
              <a:rPr lang="en-GB" smtClean="0"/>
              <a:pPr>
                <a:defRPr/>
              </a:pPr>
              <a:t>10</a:t>
            </a:fld>
            <a:endParaRPr lang="en-GB"/>
          </a:p>
        </p:txBody>
      </p:sp>
    </p:spTree>
    <p:extLst>
      <p:ext uri="{BB962C8B-B14F-4D97-AF65-F5344CB8AC3E}">
        <p14:creationId xmlns:p14="http://schemas.microsoft.com/office/powerpoint/2010/main" val="3289797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Source: NAO Annual Report &amp; Accounts 2012-13</a:t>
            </a:r>
            <a:endParaRPr lang="en-GB" dirty="0"/>
          </a:p>
        </p:txBody>
      </p:sp>
      <p:sp>
        <p:nvSpPr>
          <p:cNvPr id="4" name="Slide Number Placeholder 3"/>
          <p:cNvSpPr>
            <a:spLocks noGrp="1"/>
          </p:cNvSpPr>
          <p:nvPr>
            <p:ph type="sldNum" sz="quarter" idx="10"/>
          </p:nvPr>
        </p:nvSpPr>
        <p:spPr/>
        <p:txBody>
          <a:bodyPr/>
          <a:lstStyle/>
          <a:p>
            <a:pPr>
              <a:defRPr/>
            </a:pPr>
            <a:fld id="{C179F42E-E2D4-4C37-BC15-AABC25C991AF}" type="slidenum">
              <a:rPr lang="en-GB" smtClean="0"/>
              <a:pPr>
                <a:defRPr/>
              </a:pPr>
              <a:t>11</a:t>
            </a:fld>
            <a:endParaRPr lang="en-GB"/>
          </a:p>
        </p:txBody>
      </p:sp>
    </p:spTree>
    <p:extLst>
      <p:ext uri="{BB962C8B-B14F-4D97-AF65-F5344CB8AC3E}">
        <p14:creationId xmlns:p14="http://schemas.microsoft.com/office/powerpoint/2010/main" val="657138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Accounting Framework’</a:t>
            </a:r>
            <a:r>
              <a:rPr lang="en-GB" dirty="0"/>
              <a:t> = This is a set of rules and guidelines issued by Treasury which sets out how central government should prepare its annual report and financial statements. This is based on International Financial Reporting Standards, altered to be more specific to the circumstances of government.</a:t>
            </a:r>
          </a:p>
          <a:p>
            <a:r>
              <a:rPr lang="en-GB" b="1" dirty="0"/>
              <a:t> </a:t>
            </a:r>
            <a:endParaRPr lang="en-GB" dirty="0"/>
          </a:p>
          <a:p>
            <a:r>
              <a:rPr lang="en-GB" b="1" dirty="0"/>
              <a:t>‘Parliamentary intention’</a:t>
            </a:r>
            <a:r>
              <a:rPr lang="en-GB" dirty="0"/>
              <a:t> = When a body is established, the legislation will set out what activities it can expend its resources on. This is parliamentary intention. </a:t>
            </a:r>
          </a:p>
          <a:p>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C179F42E-E2D4-4C37-BC15-AABC25C991AF}" type="slidenum">
              <a:rPr lang="en-GB" smtClean="0"/>
              <a:pPr>
                <a:defRPr/>
              </a:pPr>
              <a:t>12</a:t>
            </a:fld>
            <a:endParaRPr lang="en-GB"/>
          </a:p>
        </p:txBody>
      </p:sp>
    </p:spTree>
    <p:extLst>
      <p:ext uri="{BB962C8B-B14F-4D97-AF65-F5344CB8AC3E}">
        <p14:creationId xmlns:p14="http://schemas.microsoft.com/office/powerpoint/2010/main" val="17841509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‘risk based audit approach’</a:t>
            </a:r>
            <a:r>
              <a:rPr lang="en-GB" dirty="0"/>
              <a:t> = Our audit planning seeks to ascertain what risk there is of material fraud or error arising in an account. This drives the level of work we do beyond the minimum required by international auditing standards. We also consider the level of media and public interest in the account.</a:t>
            </a:r>
          </a:p>
          <a:p>
            <a:r>
              <a:rPr lang="en-GB" b="1" dirty="0"/>
              <a:t> </a:t>
            </a:r>
            <a:endParaRPr lang="en-GB" dirty="0"/>
          </a:p>
          <a:p>
            <a:endParaRPr lang="en-GB" dirty="0"/>
          </a:p>
        </p:txBody>
      </p:sp>
      <p:sp>
        <p:nvSpPr>
          <p:cNvPr id="4" name="Slide Number Placeholder 3"/>
          <p:cNvSpPr>
            <a:spLocks noGrp="1"/>
          </p:cNvSpPr>
          <p:nvPr>
            <p:ph type="sldNum" sz="quarter" idx="10"/>
          </p:nvPr>
        </p:nvSpPr>
        <p:spPr/>
        <p:txBody>
          <a:bodyPr/>
          <a:lstStyle/>
          <a:p>
            <a:pPr>
              <a:defRPr/>
            </a:pPr>
            <a:fld id="{C179F42E-E2D4-4C37-BC15-AABC25C991AF}" type="slidenum">
              <a:rPr lang="en-GB" smtClean="0"/>
              <a:pPr>
                <a:defRPr/>
              </a:pPr>
              <a:t>13</a:t>
            </a:fld>
            <a:endParaRPr lang="en-GB"/>
          </a:p>
        </p:txBody>
      </p:sp>
    </p:spTree>
    <p:extLst>
      <p:ext uri="{BB962C8B-B14F-4D97-AF65-F5344CB8AC3E}">
        <p14:creationId xmlns:p14="http://schemas.microsoft.com/office/powerpoint/2010/main" val="41457895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‘qualified’</a:t>
            </a:r>
            <a:r>
              <a:rPr lang="en-GB" dirty="0"/>
              <a:t> = a qualified opinion is given when audit work indicates that an account is not true and fair in all material respects. This will usually be isolated to a specific area of an account, although can be broader.</a:t>
            </a:r>
          </a:p>
          <a:p>
            <a:r>
              <a:rPr lang="en-GB" b="1" dirty="0"/>
              <a:t> </a:t>
            </a:r>
            <a:endParaRPr lang="en-GB" dirty="0"/>
          </a:p>
          <a:p>
            <a:r>
              <a:rPr lang="en-GB" b="1" dirty="0"/>
              <a:t>‘regularity opinion’</a:t>
            </a:r>
            <a:r>
              <a:rPr lang="en-GB" dirty="0"/>
              <a:t> = This is similar to parliamentary intention. Our audit testing seeks reasonable assurance that expenditure has been incurred in line with parliamentary intention. Any expenditure which is not is deemed to be irregular and a qualified opinion on regularity is given.</a:t>
            </a:r>
          </a:p>
          <a:p>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C179F42E-E2D4-4C37-BC15-AABC25C991AF}" type="slidenum">
              <a:rPr lang="en-GB" smtClean="0"/>
              <a:pPr>
                <a:defRPr/>
              </a:pPr>
              <a:t>14</a:t>
            </a:fld>
            <a:endParaRPr lang="en-GB"/>
          </a:p>
        </p:txBody>
      </p:sp>
    </p:spTree>
    <p:extLst>
      <p:ext uri="{BB962C8B-B14F-4D97-AF65-F5344CB8AC3E}">
        <p14:creationId xmlns:p14="http://schemas.microsoft.com/office/powerpoint/2010/main" val="26643261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179F42E-E2D4-4C37-BC15-AABC25C991AF}" type="slidenum">
              <a:rPr lang="en-GB" smtClean="0"/>
              <a:pPr>
                <a:defRPr/>
              </a:pPr>
              <a:t>15</a:t>
            </a:fld>
            <a:endParaRPr lang="en-GB"/>
          </a:p>
        </p:txBody>
      </p:sp>
    </p:spTree>
    <p:extLst>
      <p:ext uri="{BB962C8B-B14F-4D97-AF65-F5344CB8AC3E}">
        <p14:creationId xmlns:p14="http://schemas.microsoft.com/office/powerpoint/2010/main" val="17360288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179F42E-E2D4-4C37-BC15-AABC25C991AF}" type="slidenum">
              <a:rPr lang="en-GB" smtClean="0"/>
              <a:pPr>
                <a:defRPr/>
              </a:pPr>
              <a:t>16</a:t>
            </a:fld>
            <a:endParaRPr lang="en-GB"/>
          </a:p>
        </p:txBody>
      </p:sp>
    </p:spTree>
    <p:extLst>
      <p:ext uri="{BB962C8B-B14F-4D97-AF65-F5344CB8AC3E}">
        <p14:creationId xmlns:p14="http://schemas.microsoft.com/office/powerpoint/2010/main" val="33009801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Arial" charset="0"/>
                <a:ea typeface="+mn-ea"/>
                <a:cs typeface="+mn-cs"/>
              </a:rPr>
              <a:t>Evidence based: we must be able to substantiate what we say with documentary and other proof;</a:t>
            </a:r>
          </a:p>
          <a:p>
            <a:endParaRPr lang="en-GB" sz="1200" b="0" i="0" u="none" strike="noStrike" kern="1200" baseline="0" dirty="0" smtClean="0">
              <a:solidFill>
                <a:schemeClr val="tx1"/>
              </a:solidFill>
              <a:latin typeface="Arial" charset="0"/>
              <a:ea typeface="+mn-ea"/>
              <a:cs typeface="+mn-cs"/>
            </a:endParaRPr>
          </a:p>
          <a:p>
            <a:r>
              <a:rPr lang="en-GB" sz="1200" b="0" i="0" u="none" strike="noStrike" kern="1200" baseline="0" dirty="0" smtClean="0">
                <a:solidFill>
                  <a:schemeClr val="tx1"/>
                </a:solidFill>
                <a:latin typeface="Arial" charset="0"/>
                <a:ea typeface="+mn-ea"/>
                <a:cs typeface="+mn-cs"/>
              </a:rPr>
              <a:t>Analytical: we must be able to derive meaning from our examination of the evidence. VFM work is not just evidence gathering;</a:t>
            </a:r>
          </a:p>
          <a:p>
            <a:endParaRPr lang="en-GB" sz="1200" b="0" i="0" u="none" strike="noStrike" kern="1200" baseline="0" dirty="0" smtClean="0">
              <a:solidFill>
                <a:schemeClr val="tx1"/>
              </a:solidFill>
              <a:latin typeface="Arial" charset="0"/>
              <a:ea typeface="+mn-ea"/>
              <a:cs typeface="+mn-cs"/>
            </a:endParaRPr>
          </a:p>
          <a:p>
            <a:r>
              <a:rPr lang="en-GB" sz="1200" b="0" i="0" u="none" strike="noStrike" kern="1200" baseline="0" dirty="0" smtClean="0">
                <a:solidFill>
                  <a:schemeClr val="tx1"/>
                </a:solidFill>
                <a:latin typeface="Arial" charset="0"/>
                <a:ea typeface="+mn-ea"/>
                <a:cs typeface="+mn-cs"/>
              </a:rPr>
              <a:t>Resource focused: we are an audit office and people expect to see us reporting on how public money and public assets have been used;</a:t>
            </a:r>
          </a:p>
          <a:p>
            <a:endParaRPr lang="en-GB" sz="1200" b="0" i="0" u="none" strike="noStrike" kern="1200" baseline="0" dirty="0" smtClean="0">
              <a:solidFill>
                <a:schemeClr val="tx1"/>
              </a:solidFill>
              <a:latin typeface="Arial" charset="0"/>
              <a:ea typeface="+mn-ea"/>
              <a:cs typeface="+mn-cs"/>
            </a:endParaRPr>
          </a:p>
          <a:p>
            <a:r>
              <a:rPr lang="en-GB" sz="1200" b="0" i="0" u="none" strike="noStrike" kern="1200" baseline="0" dirty="0" smtClean="0">
                <a:solidFill>
                  <a:schemeClr val="tx1"/>
                </a:solidFill>
                <a:latin typeface="Arial" charset="0"/>
                <a:ea typeface="+mn-ea"/>
                <a:cs typeface="+mn-cs"/>
              </a:rPr>
              <a:t>Evaluative: we must conclude and make judgments in our work, rather than just be descriptive;</a:t>
            </a:r>
          </a:p>
          <a:p>
            <a:endParaRPr lang="en-GB" sz="1200" b="0" i="0" u="none" strike="noStrike" kern="1200" baseline="0" dirty="0" smtClean="0">
              <a:solidFill>
                <a:schemeClr val="tx1"/>
              </a:solidFill>
              <a:latin typeface="Arial" charset="0"/>
              <a:ea typeface="+mn-ea"/>
              <a:cs typeface="+mn-cs"/>
            </a:endParaRPr>
          </a:p>
          <a:p>
            <a:r>
              <a:rPr lang="en-GB" sz="1200" b="0" i="0" u="none" strike="noStrike" kern="1200" baseline="0" dirty="0" smtClean="0">
                <a:solidFill>
                  <a:schemeClr val="tx1"/>
                </a:solidFill>
                <a:latin typeface="Arial" charset="0"/>
                <a:ea typeface="+mn-ea"/>
                <a:cs typeface="+mn-cs"/>
              </a:rPr>
              <a:t>Prescriptive: having concluded we must design recommendations to assist our clients to improve aspects of their business; and</a:t>
            </a:r>
          </a:p>
          <a:p>
            <a:endParaRPr lang="en-GB" sz="1200" b="0" i="0" u="none" strike="noStrike" kern="1200" baseline="0" dirty="0" smtClean="0">
              <a:solidFill>
                <a:schemeClr val="tx1"/>
              </a:solidFill>
              <a:latin typeface="Arial" charset="0"/>
              <a:ea typeface="+mn-ea"/>
              <a:cs typeface="+mn-cs"/>
            </a:endParaRPr>
          </a:p>
          <a:p>
            <a:r>
              <a:rPr lang="en-GB" sz="1200" b="0" i="0" u="none" strike="noStrike" kern="1200" baseline="0" dirty="0" smtClean="0">
                <a:solidFill>
                  <a:schemeClr val="tx1"/>
                </a:solidFill>
                <a:latin typeface="Arial" charset="0"/>
                <a:ea typeface="+mn-ea"/>
                <a:cs typeface="+mn-cs"/>
              </a:rPr>
              <a:t>Purposeful: we do not undertake studies for their own sake but rather to support accountability processes and to stimulate change. </a:t>
            </a:r>
            <a:endParaRPr lang="en-GB" dirty="0" smtClean="0"/>
          </a:p>
          <a:p>
            <a:endParaRPr lang="en-GB" dirty="0" smtClean="0"/>
          </a:p>
          <a:p>
            <a:r>
              <a:rPr lang="en-GB" sz="1200" b="0" i="0" u="none" strike="noStrike" kern="1200" baseline="0" dirty="0" smtClean="0">
                <a:solidFill>
                  <a:schemeClr val="tx1"/>
                </a:solidFill>
                <a:latin typeface="Arial" charset="0"/>
                <a:ea typeface="+mn-ea"/>
                <a:cs typeface="+mn-cs"/>
              </a:rPr>
              <a:t>What do we mean by VFM audit? </a:t>
            </a:r>
          </a:p>
          <a:p>
            <a:r>
              <a:rPr lang="en-GB" sz="1200" b="0" i="0" u="none" strike="noStrike" kern="1200" baseline="0" dirty="0" smtClean="0">
                <a:solidFill>
                  <a:schemeClr val="tx1"/>
                </a:solidFill>
                <a:latin typeface="Arial" charset="0"/>
                <a:ea typeface="+mn-ea"/>
                <a:cs typeface="+mn-cs"/>
              </a:rPr>
              <a:t>VFM audit is a hybrid activity which has evolved over the years to incorporate aspects of a number of other disciplines. It has moved some way from traditional audit, although at heart our approach to evidence and our concern for how public money has been spent demonstrates that we remain auditors. VFM work is not research for its own sake, although we do draw on the work of academic research. Nor is it management consultancy, which is not necessarily so evidence based, although we do make recommendations for change. </a:t>
            </a:r>
            <a:endParaRPr lang="en-GB" dirty="0"/>
          </a:p>
        </p:txBody>
      </p:sp>
      <p:sp>
        <p:nvSpPr>
          <p:cNvPr id="4" name="Slide Number Placeholder 3"/>
          <p:cNvSpPr>
            <a:spLocks noGrp="1"/>
          </p:cNvSpPr>
          <p:nvPr>
            <p:ph type="sldNum" sz="quarter" idx="10"/>
          </p:nvPr>
        </p:nvSpPr>
        <p:spPr/>
        <p:txBody>
          <a:bodyPr/>
          <a:lstStyle/>
          <a:p>
            <a:pPr>
              <a:defRPr/>
            </a:pPr>
            <a:fld id="{C179F42E-E2D4-4C37-BC15-AABC25C991AF}" type="slidenum">
              <a:rPr lang="en-GB" smtClean="0"/>
              <a:pPr>
                <a:defRPr/>
              </a:pPr>
              <a:t>17</a:t>
            </a:fld>
            <a:endParaRPr lang="en-GB"/>
          </a:p>
        </p:txBody>
      </p:sp>
    </p:spTree>
    <p:extLst>
      <p:ext uri="{BB962C8B-B14F-4D97-AF65-F5344CB8AC3E}">
        <p14:creationId xmlns:p14="http://schemas.microsoft.com/office/powerpoint/2010/main" val="29427165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179F42E-E2D4-4C37-BC15-AABC25C991AF}" type="slidenum">
              <a:rPr lang="en-GB" smtClean="0"/>
              <a:pPr>
                <a:defRPr/>
              </a:pPr>
              <a:t>18</a:t>
            </a:fld>
            <a:endParaRPr lang="en-GB"/>
          </a:p>
        </p:txBody>
      </p:sp>
    </p:spTree>
    <p:extLst>
      <p:ext uri="{BB962C8B-B14F-4D97-AF65-F5344CB8AC3E}">
        <p14:creationId xmlns:p14="http://schemas.microsoft.com/office/powerpoint/2010/main" val="29412630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179F42E-E2D4-4C37-BC15-AABC25C991AF}" type="slidenum">
              <a:rPr lang="en-GB" smtClean="0"/>
              <a:pPr>
                <a:defRPr/>
              </a:pPr>
              <a:t>19</a:t>
            </a:fld>
            <a:endParaRPr lang="en-GB"/>
          </a:p>
        </p:txBody>
      </p:sp>
    </p:spTree>
    <p:extLst>
      <p:ext uri="{BB962C8B-B14F-4D97-AF65-F5344CB8AC3E}">
        <p14:creationId xmlns:p14="http://schemas.microsoft.com/office/powerpoint/2010/main" val="4207558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179F42E-E2D4-4C37-BC15-AABC25C991AF}" type="slidenum">
              <a:rPr lang="en-GB" smtClean="0"/>
              <a:pPr>
                <a:defRPr/>
              </a:pPr>
              <a:t>2</a:t>
            </a:fld>
            <a:endParaRPr lang="en-GB"/>
          </a:p>
        </p:txBody>
      </p:sp>
    </p:spTree>
    <p:extLst>
      <p:ext uri="{BB962C8B-B14F-4D97-AF65-F5344CB8AC3E}">
        <p14:creationId xmlns:p14="http://schemas.microsoft.com/office/powerpoint/2010/main" val="27310038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179F42E-E2D4-4C37-BC15-AABC25C991AF}" type="slidenum">
              <a:rPr lang="en-GB" smtClean="0"/>
              <a:pPr>
                <a:defRPr/>
              </a:pPr>
              <a:t>20</a:t>
            </a:fld>
            <a:endParaRPr lang="en-GB"/>
          </a:p>
        </p:txBody>
      </p:sp>
    </p:spTree>
    <p:extLst>
      <p:ext uri="{BB962C8B-B14F-4D97-AF65-F5344CB8AC3E}">
        <p14:creationId xmlns:p14="http://schemas.microsoft.com/office/powerpoint/2010/main" val="5080962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179F42E-E2D4-4C37-BC15-AABC25C991AF}" type="slidenum">
              <a:rPr lang="en-GB" smtClean="0"/>
              <a:pPr>
                <a:defRPr/>
              </a:pPr>
              <a:t>21</a:t>
            </a:fld>
            <a:endParaRPr lang="en-GB"/>
          </a:p>
        </p:txBody>
      </p:sp>
    </p:spTree>
    <p:extLst>
      <p:ext uri="{BB962C8B-B14F-4D97-AF65-F5344CB8AC3E}">
        <p14:creationId xmlns:p14="http://schemas.microsoft.com/office/powerpoint/2010/main" val="39432616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Examples of international bodies we audit: </a:t>
            </a:r>
            <a:r>
              <a:rPr lang="en-GB" dirty="0" smtClean="0"/>
              <a:t>Advisory Centre for World Trade Law, UN High Commissioner for Refugees</a:t>
            </a:r>
          </a:p>
          <a:p>
            <a:endParaRPr lang="en-GB" dirty="0" smtClean="0"/>
          </a:p>
          <a:p>
            <a:r>
              <a:rPr lang="en-GB" dirty="0" smtClean="0"/>
              <a:t>Source: NAO intranet</a:t>
            </a: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37452" indent="-283635" eaLnBrk="0" hangingPunct="0">
              <a:defRPr sz="2000">
                <a:solidFill>
                  <a:schemeClr val="tx1"/>
                </a:solidFill>
                <a:latin typeface="Arial" charset="0"/>
              </a:defRPr>
            </a:lvl2pPr>
            <a:lvl3pPr marL="1134542" indent="-226908" eaLnBrk="0" hangingPunct="0">
              <a:defRPr sz="2000">
                <a:solidFill>
                  <a:schemeClr val="tx1"/>
                </a:solidFill>
                <a:latin typeface="Arial" charset="0"/>
              </a:defRPr>
            </a:lvl3pPr>
            <a:lvl4pPr marL="1588359" indent="-226908" eaLnBrk="0" hangingPunct="0">
              <a:defRPr sz="2000">
                <a:solidFill>
                  <a:schemeClr val="tx1"/>
                </a:solidFill>
                <a:latin typeface="Arial" charset="0"/>
              </a:defRPr>
            </a:lvl4pPr>
            <a:lvl5pPr marL="2042175" indent="-226908" eaLnBrk="0" hangingPunct="0">
              <a:defRPr sz="2000">
                <a:solidFill>
                  <a:schemeClr val="tx1"/>
                </a:solidFill>
                <a:latin typeface="Arial" charset="0"/>
              </a:defRPr>
            </a:lvl5pPr>
            <a:lvl6pPr marL="2495992" indent="-226908" eaLnBrk="0" fontAlgn="base" hangingPunct="0">
              <a:spcBef>
                <a:spcPct val="0"/>
              </a:spcBef>
              <a:spcAft>
                <a:spcPct val="0"/>
              </a:spcAft>
              <a:defRPr sz="2000">
                <a:solidFill>
                  <a:schemeClr val="tx1"/>
                </a:solidFill>
                <a:latin typeface="Arial" charset="0"/>
              </a:defRPr>
            </a:lvl6pPr>
            <a:lvl7pPr marL="2949809" indent="-226908" eaLnBrk="0" fontAlgn="base" hangingPunct="0">
              <a:spcBef>
                <a:spcPct val="0"/>
              </a:spcBef>
              <a:spcAft>
                <a:spcPct val="0"/>
              </a:spcAft>
              <a:defRPr sz="2000">
                <a:solidFill>
                  <a:schemeClr val="tx1"/>
                </a:solidFill>
                <a:latin typeface="Arial" charset="0"/>
              </a:defRPr>
            </a:lvl7pPr>
            <a:lvl8pPr marL="3403625" indent="-226908" eaLnBrk="0" fontAlgn="base" hangingPunct="0">
              <a:spcBef>
                <a:spcPct val="0"/>
              </a:spcBef>
              <a:spcAft>
                <a:spcPct val="0"/>
              </a:spcAft>
              <a:defRPr sz="2000">
                <a:solidFill>
                  <a:schemeClr val="tx1"/>
                </a:solidFill>
                <a:latin typeface="Arial" charset="0"/>
              </a:defRPr>
            </a:lvl8pPr>
            <a:lvl9pPr marL="3857442" indent="-226908" eaLnBrk="0" fontAlgn="base" hangingPunct="0">
              <a:spcBef>
                <a:spcPct val="0"/>
              </a:spcBef>
              <a:spcAft>
                <a:spcPct val="0"/>
              </a:spcAft>
              <a:defRPr sz="2000">
                <a:solidFill>
                  <a:schemeClr val="tx1"/>
                </a:solidFill>
                <a:latin typeface="Arial" charset="0"/>
              </a:defRPr>
            </a:lvl9pPr>
          </a:lstStyle>
          <a:p>
            <a:pPr eaLnBrk="1" hangingPunct="1"/>
            <a:fld id="{78A9DA6C-77A8-4F66-BA37-F87C8FA267E3}" type="slidenum">
              <a:rPr lang="en-GB" sz="1200"/>
              <a:pPr eaLnBrk="1" hangingPunct="1"/>
              <a:t>22</a:t>
            </a:fld>
            <a:endParaRPr lang="en-GB"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none" strike="noStrike" kern="1200" baseline="0" dirty="0" smtClean="0">
                <a:solidFill>
                  <a:schemeClr val="tx1"/>
                </a:solidFill>
                <a:latin typeface="Arial" charset="0"/>
                <a:ea typeface="+mn-ea"/>
                <a:cs typeface="+mn-cs"/>
              </a:rPr>
              <a:t>Financial Regulatory bodies:</a:t>
            </a:r>
            <a:r>
              <a:rPr lang="en-GB" sz="1200" b="0" i="0" u="none" strike="noStrike" kern="1200" baseline="0" dirty="0" smtClean="0">
                <a:solidFill>
                  <a:schemeClr val="tx1"/>
                </a:solidFill>
                <a:latin typeface="Arial" charset="0"/>
                <a:ea typeface="+mn-ea"/>
                <a:cs typeface="+mn-cs"/>
              </a:rPr>
              <a:t> From April 2013 we began to audit bodies in the new financial regulatory framework, including the Financial Services Compensation Scheme, the Financial Ombudsman Service, the Money Advice Service, the Prudential Regulation Authority and the Financial Conduct Authority. </a:t>
            </a:r>
          </a:p>
          <a:p>
            <a:endParaRPr lang="en-GB" dirty="0" smtClean="0"/>
          </a:p>
          <a:p>
            <a:r>
              <a:rPr lang="en-GB" sz="1200" b="1" i="0" u="none" strike="noStrike" kern="1200" baseline="0" dirty="0" smtClean="0">
                <a:solidFill>
                  <a:schemeClr val="tx1"/>
                </a:solidFill>
                <a:latin typeface="Arial" charset="0"/>
                <a:ea typeface="+mn-ea"/>
                <a:cs typeface="+mn-cs"/>
              </a:rPr>
              <a:t>Local government:</a:t>
            </a:r>
            <a:r>
              <a:rPr lang="en-GB" sz="1200" b="0" i="0" u="none" strike="noStrike" kern="1200" baseline="0" dirty="0" smtClean="0">
                <a:solidFill>
                  <a:schemeClr val="tx1"/>
                </a:solidFill>
                <a:latin typeface="Arial" charset="0"/>
                <a:ea typeface="+mn-ea"/>
                <a:cs typeface="+mn-cs"/>
              </a:rPr>
              <a:t> </a:t>
            </a:r>
            <a:r>
              <a:rPr lang="en-GB" sz="1200" kern="1200" dirty="0" smtClean="0">
                <a:solidFill>
                  <a:schemeClr val="tx1"/>
                </a:solidFill>
                <a:effectLst/>
                <a:latin typeface="Arial" charset="0"/>
                <a:ea typeface="+mn-ea"/>
                <a:cs typeface="+mn-cs"/>
              </a:rPr>
              <a:t>The passage of the Local Audit and Accountability Act 2014 has implications for our VFM audits. The Act gives the C&amp;AG’s power to undertake work regarding the economy, efficiency and effectiveness with which local public bodies have used their resources. In 2013-14, we began this work with a small number of separately funded VFM audits considering local services. Examples include our reports on council tax support, funding and structures for local economic growth, financial sustainability of local authorities, and central government’s communication and engagement with local government.</a:t>
            </a:r>
          </a:p>
          <a:p>
            <a:endParaRPr lang="en-GB" dirty="0"/>
          </a:p>
          <a:p>
            <a:r>
              <a:rPr lang="en-GB" sz="1200" b="1" i="0" u="none" strike="noStrike" kern="1200" baseline="0" dirty="0" smtClean="0">
                <a:solidFill>
                  <a:schemeClr val="tx1"/>
                </a:solidFill>
                <a:latin typeface="Arial" charset="0"/>
                <a:ea typeface="+mn-ea"/>
                <a:cs typeface="+mn-cs"/>
              </a:rPr>
              <a:t>Probation trusts: </a:t>
            </a:r>
            <a:r>
              <a:rPr lang="en-GB" sz="1200" b="0" i="0" u="none" strike="noStrike" kern="1200" baseline="0" dirty="0" smtClean="0">
                <a:solidFill>
                  <a:schemeClr val="tx1"/>
                </a:solidFill>
                <a:latin typeface="Arial" charset="0"/>
                <a:ea typeface="+mn-ea"/>
                <a:cs typeface="+mn-cs"/>
              </a:rPr>
              <a:t>In 2012-13, the C&amp;AG became responsible for auditing 34 English probation trusts. We worked with trusts and sector organisations to develop the framework for our audit. We identified innovative approaches to streamline the audit process, making a ten per cent reduction in audit fees to trusts this year, compared with previous arrangements. The sector welcomed our approach, which has helped to build our credibility as an auditor for local public service bodies. </a:t>
            </a:r>
            <a:endParaRPr lang="en-GB" dirty="0"/>
          </a:p>
        </p:txBody>
      </p:sp>
      <p:sp>
        <p:nvSpPr>
          <p:cNvPr id="4" name="Slide Number Placeholder 3"/>
          <p:cNvSpPr>
            <a:spLocks noGrp="1"/>
          </p:cNvSpPr>
          <p:nvPr>
            <p:ph type="sldNum" sz="quarter" idx="10"/>
          </p:nvPr>
        </p:nvSpPr>
        <p:spPr/>
        <p:txBody>
          <a:bodyPr/>
          <a:lstStyle/>
          <a:p>
            <a:pPr>
              <a:defRPr/>
            </a:pPr>
            <a:fld id="{C179F42E-E2D4-4C37-BC15-AABC25C991AF}" type="slidenum">
              <a:rPr lang="en-GB" smtClean="0"/>
              <a:pPr>
                <a:defRPr/>
              </a:pPr>
              <a:t>23</a:t>
            </a:fld>
            <a:endParaRPr lang="en-GB"/>
          </a:p>
        </p:txBody>
      </p:sp>
    </p:spTree>
    <p:extLst>
      <p:ext uri="{BB962C8B-B14F-4D97-AF65-F5344CB8AC3E}">
        <p14:creationId xmlns:p14="http://schemas.microsoft.com/office/powerpoint/2010/main" val="10318820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179F42E-E2D4-4C37-BC15-AABC25C991AF}" type="slidenum">
              <a:rPr lang="en-GB" smtClean="0"/>
              <a:pPr>
                <a:defRPr/>
              </a:pPr>
              <a:t>24</a:t>
            </a:fld>
            <a:endParaRPr lang="en-GB"/>
          </a:p>
        </p:txBody>
      </p:sp>
    </p:spTree>
    <p:extLst>
      <p:ext uri="{BB962C8B-B14F-4D97-AF65-F5344CB8AC3E}">
        <p14:creationId xmlns:p14="http://schemas.microsoft.com/office/powerpoint/2010/main" val="21309623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179F42E-E2D4-4C37-BC15-AABC25C991AF}" type="slidenum">
              <a:rPr lang="en-GB" smtClean="0"/>
              <a:pPr>
                <a:defRPr/>
              </a:pPr>
              <a:t>25</a:t>
            </a:fld>
            <a:endParaRPr lang="en-GB"/>
          </a:p>
        </p:txBody>
      </p:sp>
    </p:spTree>
    <p:extLst>
      <p:ext uri="{BB962C8B-B14F-4D97-AF65-F5344CB8AC3E}">
        <p14:creationId xmlns:p14="http://schemas.microsoft.com/office/powerpoint/2010/main" val="26725998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179F42E-E2D4-4C37-BC15-AABC25C991AF}" type="slidenum">
              <a:rPr lang="en-GB" smtClean="0"/>
              <a:pPr>
                <a:defRPr/>
              </a:pPr>
              <a:t>26</a:t>
            </a:fld>
            <a:endParaRPr lang="en-GB"/>
          </a:p>
        </p:txBody>
      </p:sp>
    </p:spTree>
    <p:extLst>
      <p:ext uri="{BB962C8B-B14F-4D97-AF65-F5344CB8AC3E}">
        <p14:creationId xmlns:p14="http://schemas.microsoft.com/office/powerpoint/2010/main" val="13694061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Effective governance is vital to the success of an organisation. We aim to practise what we preach by upholding high standards of governance in our operations and decision-making</a:t>
            </a:r>
          </a:p>
        </p:txBody>
      </p:sp>
      <p:sp>
        <p:nvSpPr>
          <p:cNvPr id="4" name="Slide Number Placeholder 3"/>
          <p:cNvSpPr>
            <a:spLocks noGrp="1"/>
          </p:cNvSpPr>
          <p:nvPr>
            <p:ph type="sldNum" sz="quarter" idx="10"/>
          </p:nvPr>
        </p:nvSpPr>
        <p:spPr/>
        <p:txBody>
          <a:bodyPr/>
          <a:lstStyle/>
          <a:p>
            <a:pPr>
              <a:defRPr/>
            </a:pPr>
            <a:fld id="{C179F42E-E2D4-4C37-BC15-AABC25C991AF}" type="slidenum">
              <a:rPr lang="en-GB" smtClean="0"/>
              <a:pPr>
                <a:defRPr/>
              </a:pPr>
              <a:t>27</a:t>
            </a:fld>
            <a:endParaRPr lang="en-GB"/>
          </a:p>
        </p:txBody>
      </p:sp>
    </p:spTree>
    <p:extLst>
      <p:ext uri="{BB962C8B-B14F-4D97-AF65-F5344CB8AC3E}">
        <p14:creationId xmlns:p14="http://schemas.microsoft.com/office/powerpoint/2010/main" val="32693703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179F42E-E2D4-4C37-BC15-AABC25C991AF}" type="slidenum">
              <a:rPr lang="en-GB" smtClean="0"/>
              <a:pPr>
                <a:defRPr/>
              </a:pPr>
              <a:t>28</a:t>
            </a:fld>
            <a:endParaRPr lang="en-GB"/>
          </a:p>
        </p:txBody>
      </p:sp>
    </p:spTree>
    <p:extLst>
      <p:ext uri="{BB962C8B-B14F-4D97-AF65-F5344CB8AC3E}">
        <p14:creationId xmlns:p14="http://schemas.microsoft.com/office/powerpoint/2010/main" val="32551865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179F42E-E2D4-4C37-BC15-AABC25C991AF}" type="slidenum">
              <a:rPr lang="en-GB" smtClean="0"/>
              <a:pPr>
                <a:defRPr/>
              </a:pPr>
              <a:t>29</a:t>
            </a:fld>
            <a:endParaRPr lang="en-GB"/>
          </a:p>
        </p:txBody>
      </p:sp>
    </p:spTree>
    <p:extLst>
      <p:ext uri="{BB962C8B-B14F-4D97-AF65-F5344CB8AC3E}">
        <p14:creationId xmlns:p14="http://schemas.microsoft.com/office/powerpoint/2010/main" val="2130962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179F42E-E2D4-4C37-BC15-AABC25C991AF}" type="slidenum">
              <a:rPr lang="en-GB" smtClean="0"/>
              <a:pPr>
                <a:defRPr/>
              </a:pPr>
              <a:t>3</a:t>
            </a:fld>
            <a:endParaRPr lang="en-GB"/>
          </a:p>
        </p:txBody>
      </p:sp>
    </p:spTree>
    <p:extLst>
      <p:ext uri="{BB962C8B-B14F-4D97-AF65-F5344CB8AC3E}">
        <p14:creationId xmlns:p14="http://schemas.microsoft.com/office/powerpoint/2010/main" val="21309623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dirty="0" smtClean="0"/>
              <a:t>Source: NAO Annual Report and Accounts 2013-14</a:t>
            </a:r>
          </a:p>
          <a:p>
            <a:endParaRPr lang="en-GB" dirty="0" smtClean="0"/>
          </a:p>
          <a:p>
            <a:r>
              <a:rPr lang="en-GB" sz="1200" b="1" kern="1200" dirty="0" smtClean="0">
                <a:solidFill>
                  <a:schemeClr val="tx1"/>
                </a:solidFill>
                <a:effectLst/>
                <a:latin typeface="Arial" charset="0"/>
                <a:ea typeface="+mn-ea"/>
                <a:cs typeface="+mn-cs"/>
              </a:rPr>
              <a:t>NAO helps the Ministry of Defence to improve inventory management </a:t>
            </a:r>
            <a:br>
              <a:rPr lang="en-GB" sz="1200" b="1" kern="1200" dirty="0" smtClean="0">
                <a:solidFill>
                  <a:schemeClr val="tx1"/>
                </a:solidFill>
                <a:effectLst/>
                <a:latin typeface="Arial" charset="0"/>
                <a:ea typeface="+mn-ea"/>
                <a:cs typeface="+mn-cs"/>
              </a:rPr>
            </a:br>
            <a:r>
              <a:rPr lang="en-GB" sz="1200" kern="1200" dirty="0" smtClean="0">
                <a:solidFill>
                  <a:schemeClr val="tx1"/>
                </a:solidFill>
                <a:effectLst/>
                <a:latin typeface="Arial" charset="0"/>
                <a:ea typeface="+mn-ea"/>
                <a:cs typeface="+mn-cs"/>
              </a:rPr>
              <a:t>In our financial audit work for the opinion on the 2013 Ministry of Defence financial accounts, we identified £70 million net book value of Bowman radio raw materials and consumables, and £18 million of capital spares which were not visible on the base inventory systems and had not been accounted for in the financial statements. The Ministry of Defence corrected this financial error. </a:t>
            </a:r>
          </a:p>
          <a:p>
            <a:r>
              <a:rPr lang="en-GB" sz="1200" b="1" kern="1200" dirty="0" smtClean="0">
                <a:solidFill>
                  <a:schemeClr val="tx1"/>
                </a:solidFill>
                <a:effectLst/>
                <a:latin typeface="Arial" charset="0"/>
                <a:ea typeface="+mn-ea"/>
                <a:cs typeface="+mn-cs"/>
              </a:rPr>
              <a:t>Impact:</a:t>
            </a:r>
            <a:r>
              <a:rPr lang="en-GB" sz="1200" kern="1200" dirty="0" smtClean="0">
                <a:solidFill>
                  <a:schemeClr val="tx1"/>
                </a:solidFill>
                <a:effectLst/>
                <a:latin typeface="Arial" charset="0"/>
                <a:ea typeface="+mn-ea"/>
                <a:cs typeface="+mn-cs"/>
              </a:rPr>
              <a:t> In response, the Ministry of Defence also amended the manual process that had been suppressing the balances from feeding to the accounts, allowing visibility of this stock to inventory managers and, in turn, improved inventory management.</a:t>
            </a:r>
            <a:endParaRPr lang="en-GB" dirty="0" smtClean="0"/>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3573" indent="-285990" eaLnBrk="0" hangingPunct="0">
              <a:defRPr sz="2000">
                <a:solidFill>
                  <a:schemeClr val="tx1"/>
                </a:solidFill>
                <a:latin typeface="Arial" charset="0"/>
              </a:defRPr>
            </a:lvl2pPr>
            <a:lvl3pPr marL="1143959" indent="-228791" eaLnBrk="0" hangingPunct="0">
              <a:defRPr sz="2000">
                <a:solidFill>
                  <a:schemeClr val="tx1"/>
                </a:solidFill>
                <a:latin typeface="Arial" charset="0"/>
              </a:defRPr>
            </a:lvl3pPr>
            <a:lvl4pPr marL="1601542" indent="-228791" eaLnBrk="0" hangingPunct="0">
              <a:defRPr sz="2000">
                <a:solidFill>
                  <a:schemeClr val="tx1"/>
                </a:solidFill>
                <a:latin typeface="Arial" charset="0"/>
              </a:defRPr>
            </a:lvl4pPr>
            <a:lvl5pPr marL="2059125" indent="-228791" eaLnBrk="0" hangingPunct="0">
              <a:defRPr sz="2000">
                <a:solidFill>
                  <a:schemeClr val="tx1"/>
                </a:solidFill>
                <a:latin typeface="Arial" charset="0"/>
              </a:defRPr>
            </a:lvl5pPr>
            <a:lvl6pPr marL="2516709" indent="-228791" eaLnBrk="0" fontAlgn="base" hangingPunct="0">
              <a:spcBef>
                <a:spcPct val="0"/>
              </a:spcBef>
              <a:spcAft>
                <a:spcPct val="0"/>
              </a:spcAft>
              <a:defRPr sz="2000">
                <a:solidFill>
                  <a:schemeClr val="tx1"/>
                </a:solidFill>
                <a:latin typeface="Arial" charset="0"/>
              </a:defRPr>
            </a:lvl6pPr>
            <a:lvl7pPr marL="2974292" indent="-228791" eaLnBrk="0" fontAlgn="base" hangingPunct="0">
              <a:spcBef>
                <a:spcPct val="0"/>
              </a:spcBef>
              <a:spcAft>
                <a:spcPct val="0"/>
              </a:spcAft>
              <a:defRPr sz="2000">
                <a:solidFill>
                  <a:schemeClr val="tx1"/>
                </a:solidFill>
                <a:latin typeface="Arial" charset="0"/>
              </a:defRPr>
            </a:lvl7pPr>
            <a:lvl8pPr marL="3431876" indent="-228791" eaLnBrk="0" fontAlgn="base" hangingPunct="0">
              <a:spcBef>
                <a:spcPct val="0"/>
              </a:spcBef>
              <a:spcAft>
                <a:spcPct val="0"/>
              </a:spcAft>
              <a:defRPr sz="2000">
                <a:solidFill>
                  <a:schemeClr val="tx1"/>
                </a:solidFill>
                <a:latin typeface="Arial" charset="0"/>
              </a:defRPr>
            </a:lvl8pPr>
            <a:lvl9pPr marL="3889458" indent="-228791" eaLnBrk="0" fontAlgn="base" hangingPunct="0">
              <a:spcBef>
                <a:spcPct val="0"/>
              </a:spcBef>
              <a:spcAft>
                <a:spcPct val="0"/>
              </a:spcAft>
              <a:defRPr sz="2000">
                <a:solidFill>
                  <a:schemeClr val="tx1"/>
                </a:solidFill>
                <a:latin typeface="Arial" charset="0"/>
              </a:defRPr>
            </a:lvl9pPr>
          </a:lstStyle>
          <a:p>
            <a:pPr eaLnBrk="1" hangingPunct="1"/>
            <a:fld id="{F1630197-0A19-416F-AAD5-D08A584408EA}" type="slidenum">
              <a:rPr lang="en-GB" sz="1200"/>
              <a:pPr eaLnBrk="1" hangingPunct="1"/>
              <a:t>30</a:t>
            </a:fld>
            <a:endParaRPr lang="en-GB"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179F42E-E2D4-4C37-BC15-AABC25C991AF}" type="slidenum">
              <a:rPr lang="en-GB" smtClean="0"/>
              <a:pPr>
                <a:defRPr/>
              </a:pPr>
              <a:t>31</a:t>
            </a:fld>
            <a:endParaRPr lang="en-GB"/>
          </a:p>
        </p:txBody>
      </p:sp>
    </p:spTree>
    <p:extLst>
      <p:ext uri="{BB962C8B-B14F-4D97-AF65-F5344CB8AC3E}">
        <p14:creationId xmlns:p14="http://schemas.microsoft.com/office/powerpoint/2010/main" val="17296866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Source: VFMPQ June 2012</a:t>
            </a:r>
            <a:endParaRPr lang="en-GB" dirty="0"/>
          </a:p>
        </p:txBody>
      </p:sp>
      <p:sp>
        <p:nvSpPr>
          <p:cNvPr id="4" name="Slide Number Placeholder 3"/>
          <p:cNvSpPr>
            <a:spLocks noGrp="1"/>
          </p:cNvSpPr>
          <p:nvPr>
            <p:ph type="sldNum" sz="quarter" idx="10"/>
          </p:nvPr>
        </p:nvSpPr>
        <p:spPr/>
        <p:txBody>
          <a:bodyPr/>
          <a:lstStyle/>
          <a:p>
            <a:pPr>
              <a:defRPr/>
            </a:pPr>
            <a:fld id="{C179F42E-E2D4-4C37-BC15-AABC25C991AF}" type="slidenum">
              <a:rPr lang="en-GB" smtClean="0"/>
              <a:pPr>
                <a:defRPr/>
              </a:pPr>
              <a:t>32</a:t>
            </a:fld>
            <a:endParaRPr lang="en-GB"/>
          </a:p>
        </p:txBody>
      </p:sp>
    </p:spTree>
    <p:extLst>
      <p:ext uri="{BB962C8B-B14F-4D97-AF65-F5344CB8AC3E}">
        <p14:creationId xmlns:p14="http://schemas.microsoft.com/office/powerpoint/2010/main" val="2527258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179F42E-E2D4-4C37-BC15-AABC25C991AF}" type="slidenum">
              <a:rPr lang="en-GB" smtClean="0"/>
              <a:pPr>
                <a:defRPr/>
              </a:pPr>
              <a:t>33</a:t>
            </a:fld>
            <a:endParaRPr lang="en-GB"/>
          </a:p>
        </p:txBody>
      </p:sp>
    </p:spTree>
    <p:extLst>
      <p:ext uri="{BB962C8B-B14F-4D97-AF65-F5344CB8AC3E}">
        <p14:creationId xmlns:p14="http://schemas.microsoft.com/office/powerpoint/2010/main" val="2527258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179F42E-E2D4-4C37-BC15-AABC25C991AF}" type="slidenum">
              <a:rPr lang="en-GB" smtClean="0"/>
              <a:pPr>
                <a:defRPr/>
              </a:pPr>
              <a:t>34</a:t>
            </a:fld>
            <a:endParaRPr lang="en-GB"/>
          </a:p>
        </p:txBody>
      </p:sp>
    </p:spTree>
    <p:extLst>
      <p:ext uri="{BB962C8B-B14F-4D97-AF65-F5344CB8AC3E}">
        <p14:creationId xmlns:p14="http://schemas.microsoft.com/office/powerpoint/2010/main" val="3483123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179F42E-E2D4-4C37-BC15-AABC25C991AF}" type="slidenum">
              <a:rPr lang="en-GB" smtClean="0"/>
              <a:pPr>
                <a:defRPr/>
              </a:pPr>
              <a:t>4</a:t>
            </a:fld>
            <a:endParaRPr lang="en-GB"/>
          </a:p>
        </p:txBody>
      </p:sp>
    </p:spTree>
    <p:extLst>
      <p:ext uri="{BB962C8B-B14F-4D97-AF65-F5344CB8AC3E}">
        <p14:creationId xmlns:p14="http://schemas.microsoft.com/office/powerpoint/2010/main" val="1057176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179F42E-E2D4-4C37-BC15-AABC25C991AF}" type="slidenum">
              <a:rPr lang="en-GB" smtClean="0"/>
              <a:pPr>
                <a:defRPr/>
              </a:pPr>
              <a:t>5</a:t>
            </a:fld>
            <a:endParaRPr lang="en-GB"/>
          </a:p>
        </p:txBody>
      </p:sp>
    </p:spTree>
    <p:extLst>
      <p:ext uri="{BB962C8B-B14F-4D97-AF65-F5344CB8AC3E}">
        <p14:creationId xmlns:p14="http://schemas.microsoft.com/office/powerpoint/2010/main" val="3378917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179F42E-E2D4-4C37-BC15-AABC25C991AF}" type="slidenum">
              <a:rPr lang="en-GB" smtClean="0"/>
              <a:pPr>
                <a:defRPr/>
              </a:pPr>
              <a:t>6</a:t>
            </a:fld>
            <a:endParaRPr lang="en-GB"/>
          </a:p>
        </p:txBody>
      </p:sp>
    </p:spTree>
    <p:extLst>
      <p:ext uri="{BB962C8B-B14F-4D97-AF65-F5344CB8AC3E}">
        <p14:creationId xmlns:p14="http://schemas.microsoft.com/office/powerpoint/2010/main" val="3642774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179F42E-E2D4-4C37-BC15-AABC25C991AF}" type="slidenum">
              <a:rPr lang="en-GB" smtClean="0"/>
              <a:pPr>
                <a:defRPr/>
              </a:pPr>
              <a:t>7</a:t>
            </a:fld>
            <a:endParaRPr lang="en-GB"/>
          </a:p>
        </p:txBody>
      </p:sp>
    </p:spTree>
    <p:extLst>
      <p:ext uri="{BB962C8B-B14F-4D97-AF65-F5344CB8AC3E}">
        <p14:creationId xmlns:p14="http://schemas.microsoft.com/office/powerpoint/2010/main" val="4213323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The Committee of Public Accounts (PAC)</a:t>
            </a:r>
          </a:p>
          <a:p>
            <a:pPr marL="171450" indent="-171450">
              <a:lnSpc>
                <a:spcPct val="130000"/>
              </a:lnSpc>
              <a:buFont typeface="Wingdings" pitchFamily="2" charset="2"/>
              <a:buChar char="§"/>
            </a:pPr>
            <a:r>
              <a:rPr lang="en-GB" dirty="0" smtClean="0"/>
              <a:t>Select Committee of the House of Commons</a:t>
            </a:r>
          </a:p>
          <a:p>
            <a:pPr marL="171450" indent="-171450">
              <a:lnSpc>
                <a:spcPct val="130000"/>
              </a:lnSpc>
              <a:buFont typeface="Wingdings" pitchFamily="2" charset="2"/>
              <a:buChar char="§"/>
            </a:pPr>
            <a:r>
              <a:rPr lang="en-GB" dirty="0" smtClean="0"/>
              <a:t>Chaired by an Opposition MP</a:t>
            </a:r>
          </a:p>
          <a:p>
            <a:pPr marL="171450" indent="-171450">
              <a:lnSpc>
                <a:spcPct val="130000"/>
              </a:lnSpc>
              <a:buFont typeface="Wingdings" pitchFamily="2" charset="2"/>
              <a:buChar char="§"/>
            </a:pPr>
            <a:r>
              <a:rPr lang="en-GB" dirty="0" smtClean="0"/>
              <a:t>Evidence session based on C&amp;AG’s report</a:t>
            </a:r>
          </a:p>
          <a:p>
            <a:pPr marL="171450" indent="-171450">
              <a:lnSpc>
                <a:spcPct val="130000"/>
              </a:lnSpc>
              <a:buFont typeface="Wingdings" pitchFamily="2" charset="2"/>
              <a:buChar char="§"/>
            </a:pPr>
            <a:r>
              <a:rPr lang="en-GB" dirty="0" smtClean="0"/>
              <a:t>Questions put to Accounting Officer</a:t>
            </a:r>
          </a:p>
          <a:p>
            <a:pPr marL="171450" indent="-171450">
              <a:lnSpc>
                <a:spcPct val="130000"/>
              </a:lnSpc>
              <a:buFont typeface="Wingdings" pitchFamily="2" charset="2"/>
              <a:buChar char="§"/>
            </a:pPr>
            <a:r>
              <a:rPr lang="en-GB" dirty="0" smtClean="0"/>
              <a:t>Reports and makes recommendations</a:t>
            </a:r>
          </a:p>
          <a:p>
            <a:pPr marL="171450" indent="-171450">
              <a:lnSpc>
                <a:spcPct val="130000"/>
              </a:lnSpc>
              <a:buFont typeface="Wingdings" pitchFamily="2" charset="2"/>
              <a:buChar char="§"/>
            </a:pPr>
            <a:r>
              <a:rPr lang="en-GB" dirty="0" smtClean="0"/>
              <a:t>Sessions last 1-2 hours</a:t>
            </a:r>
          </a:p>
          <a:p>
            <a:pPr marL="171450" indent="-171450">
              <a:lnSpc>
                <a:spcPct val="130000"/>
              </a:lnSpc>
              <a:buFont typeface="Wingdings" pitchFamily="2" charset="2"/>
              <a:buChar char="§"/>
            </a:pPr>
            <a:r>
              <a:rPr lang="en-GB" dirty="0" smtClean="0"/>
              <a:t>Investigative style</a:t>
            </a:r>
          </a:p>
          <a:p>
            <a:pPr marL="171450" indent="-171450">
              <a:lnSpc>
                <a:spcPct val="130000"/>
              </a:lnSpc>
              <a:buFont typeface="Wingdings" pitchFamily="2" charset="2"/>
              <a:buChar char="§"/>
            </a:pPr>
            <a:r>
              <a:rPr lang="en-GB" dirty="0" smtClean="0"/>
              <a:t>Designed to be formidable</a:t>
            </a:r>
          </a:p>
          <a:p>
            <a:pPr marL="171450" indent="-171450">
              <a:lnSpc>
                <a:spcPct val="130000"/>
              </a:lnSpc>
              <a:buFont typeface="Wingdings" pitchFamily="2" charset="2"/>
              <a:buChar char="§"/>
            </a:pPr>
            <a:r>
              <a:rPr lang="en-GB" dirty="0" smtClean="0"/>
              <a:t>Government </a:t>
            </a:r>
            <a:r>
              <a:rPr lang="en-GB" b="1" dirty="0" smtClean="0"/>
              <a:t>must</a:t>
            </a:r>
            <a:r>
              <a:rPr lang="en-GB" dirty="0" smtClean="0"/>
              <a:t> respond to PAC report</a:t>
            </a:r>
          </a:p>
          <a:p>
            <a:pPr marL="171450" indent="-171450">
              <a:lnSpc>
                <a:spcPct val="130000"/>
              </a:lnSpc>
              <a:buFont typeface="Wingdings" pitchFamily="2" charset="2"/>
              <a:buChar char="§"/>
            </a:pPr>
            <a:r>
              <a:rPr lang="en-GB" dirty="0" smtClean="0"/>
              <a:t>Treasury Minute</a:t>
            </a:r>
          </a:p>
          <a:p>
            <a:endParaRPr lang="en-GB" dirty="0" smtClean="0"/>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37452" indent="-283635" eaLnBrk="0" hangingPunct="0">
              <a:defRPr sz="2000">
                <a:solidFill>
                  <a:schemeClr val="tx1"/>
                </a:solidFill>
                <a:latin typeface="Arial" charset="0"/>
              </a:defRPr>
            </a:lvl2pPr>
            <a:lvl3pPr marL="1134542" indent="-226908" eaLnBrk="0" hangingPunct="0">
              <a:defRPr sz="2000">
                <a:solidFill>
                  <a:schemeClr val="tx1"/>
                </a:solidFill>
                <a:latin typeface="Arial" charset="0"/>
              </a:defRPr>
            </a:lvl3pPr>
            <a:lvl4pPr marL="1588359" indent="-226908" eaLnBrk="0" hangingPunct="0">
              <a:defRPr sz="2000">
                <a:solidFill>
                  <a:schemeClr val="tx1"/>
                </a:solidFill>
                <a:latin typeface="Arial" charset="0"/>
              </a:defRPr>
            </a:lvl4pPr>
            <a:lvl5pPr marL="2042175" indent="-226908" eaLnBrk="0" hangingPunct="0">
              <a:defRPr sz="2000">
                <a:solidFill>
                  <a:schemeClr val="tx1"/>
                </a:solidFill>
                <a:latin typeface="Arial" charset="0"/>
              </a:defRPr>
            </a:lvl5pPr>
            <a:lvl6pPr marL="2495992" indent="-226908" eaLnBrk="0" fontAlgn="base" hangingPunct="0">
              <a:spcBef>
                <a:spcPct val="0"/>
              </a:spcBef>
              <a:spcAft>
                <a:spcPct val="0"/>
              </a:spcAft>
              <a:defRPr sz="2000">
                <a:solidFill>
                  <a:schemeClr val="tx1"/>
                </a:solidFill>
                <a:latin typeface="Arial" charset="0"/>
              </a:defRPr>
            </a:lvl6pPr>
            <a:lvl7pPr marL="2949809" indent="-226908" eaLnBrk="0" fontAlgn="base" hangingPunct="0">
              <a:spcBef>
                <a:spcPct val="0"/>
              </a:spcBef>
              <a:spcAft>
                <a:spcPct val="0"/>
              </a:spcAft>
              <a:defRPr sz="2000">
                <a:solidFill>
                  <a:schemeClr val="tx1"/>
                </a:solidFill>
                <a:latin typeface="Arial" charset="0"/>
              </a:defRPr>
            </a:lvl7pPr>
            <a:lvl8pPr marL="3403625" indent="-226908" eaLnBrk="0" fontAlgn="base" hangingPunct="0">
              <a:spcBef>
                <a:spcPct val="0"/>
              </a:spcBef>
              <a:spcAft>
                <a:spcPct val="0"/>
              </a:spcAft>
              <a:defRPr sz="2000">
                <a:solidFill>
                  <a:schemeClr val="tx1"/>
                </a:solidFill>
                <a:latin typeface="Arial" charset="0"/>
              </a:defRPr>
            </a:lvl8pPr>
            <a:lvl9pPr marL="3857442" indent="-226908" eaLnBrk="0" fontAlgn="base" hangingPunct="0">
              <a:spcBef>
                <a:spcPct val="0"/>
              </a:spcBef>
              <a:spcAft>
                <a:spcPct val="0"/>
              </a:spcAft>
              <a:defRPr sz="2000">
                <a:solidFill>
                  <a:schemeClr val="tx1"/>
                </a:solidFill>
                <a:latin typeface="Arial" charset="0"/>
              </a:defRPr>
            </a:lvl9pPr>
          </a:lstStyle>
          <a:p>
            <a:pPr eaLnBrk="1" hangingPunct="1"/>
            <a:fld id="{60BB64C6-2387-4AA4-82D0-14C2B23E0CB1}" type="slidenum">
              <a:rPr lang="en-GB" sz="1200"/>
              <a:pPr eaLnBrk="1" hangingPunct="1"/>
              <a:t>8</a:t>
            </a:fld>
            <a:endParaRPr lang="en-GB"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179F42E-E2D4-4C37-BC15-AABC25C991AF}" type="slidenum">
              <a:rPr lang="en-GB" smtClean="0"/>
              <a:pPr>
                <a:defRPr/>
              </a:pPr>
              <a:t>9</a:t>
            </a:fld>
            <a:endParaRPr lang="en-GB"/>
          </a:p>
        </p:txBody>
      </p:sp>
    </p:spTree>
    <p:extLst>
      <p:ext uri="{BB962C8B-B14F-4D97-AF65-F5344CB8AC3E}">
        <p14:creationId xmlns:p14="http://schemas.microsoft.com/office/powerpoint/2010/main" val="2130962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13554874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2968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1463" y="274638"/>
            <a:ext cx="2054225" cy="51704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1863" cy="51704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627297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18488" cy="5170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390789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4685756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26753566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68313" y="1484313"/>
            <a:ext cx="4027487" cy="3960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4313"/>
            <a:ext cx="4027488" cy="3960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9890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1354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00871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3415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50005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32512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8"/>
          <p:cNvSpPr>
            <a:spLocks noChangeArrowheads="1"/>
          </p:cNvSpPr>
          <p:nvPr/>
        </p:nvSpPr>
        <p:spPr bwMode="auto">
          <a:xfrm>
            <a:off x="0" y="0"/>
            <a:ext cx="9144000" cy="58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800"/>
          </a:p>
        </p:txBody>
      </p:sp>
      <p:sp>
        <p:nvSpPr>
          <p:cNvPr id="1027" name="Rectangle 2"/>
          <p:cNvSpPr>
            <a:spLocks noGrp="1" noChangeArrowheads="1"/>
          </p:cNvSpPr>
          <p:nvPr>
            <p:ph type="title"/>
          </p:nvPr>
        </p:nvSpPr>
        <p:spPr bwMode="auto">
          <a:xfrm>
            <a:off x="457200" y="274638"/>
            <a:ext cx="82184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8" name="Rectangle 3"/>
          <p:cNvSpPr>
            <a:spLocks noGrp="1" noChangeArrowheads="1"/>
          </p:cNvSpPr>
          <p:nvPr>
            <p:ph type="body" idx="1"/>
          </p:nvPr>
        </p:nvSpPr>
        <p:spPr bwMode="auto">
          <a:xfrm>
            <a:off x="468313" y="1484313"/>
            <a:ext cx="8207375" cy="396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9" name="Rectangle 26"/>
          <p:cNvSpPr>
            <a:spLocks noChangeArrowheads="1"/>
          </p:cNvSpPr>
          <p:nvPr/>
        </p:nvSpPr>
        <p:spPr bwMode="auto">
          <a:xfrm>
            <a:off x="0" y="6365874"/>
            <a:ext cx="9144000" cy="519113"/>
          </a:xfrm>
          <a:prstGeom prst="rect">
            <a:avLst/>
          </a:prstGeom>
          <a:solidFill>
            <a:srgbClr val="9C213F"/>
          </a:solidFill>
          <a:ln>
            <a:noFill/>
          </a:ln>
          <a:extLst/>
        </p:spPr>
        <p:txBody>
          <a:bodyPr wrap="none" anchor="ctr"/>
          <a:lstStyle/>
          <a:p>
            <a:endParaRPr lang="en-US" sz="1800"/>
          </a:p>
        </p:txBody>
      </p:sp>
      <p:pic>
        <p:nvPicPr>
          <p:cNvPr id="1031" name="Picture 28" descr="Copy-of-NAO---White-only---"/>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227763" y="6453614"/>
            <a:ext cx="25066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l" rtl="0" eaLnBrk="0" fontAlgn="base" hangingPunct="0">
        <a:spcBef>
          <a:spcPct val="0"/>
        </a:spcBef>
        <a:spcAft>
          <a:spcPct val="0"/>
        </a:spcAft>
        <a:defRPr sz="3200" b="1">
          <a:solidFill>
            <a:srgbClr val="003478"/>
          </a:solidFill>
          <a:latin typeface="+mj-lt"/>
          <a:ea typeface="+mj-ea"/>
          <a:cs typeface="+mj-cs"/>
        </a:defRPr>
      </a:lvl1pPr>
      <a:lvl2pPr algn="l" rtl="0" eaLnBrk="0" fontAlgn="base" hangingPunct="0">
        <a:spcBef>
          <a:spcPct val="0"/>
        </a:spcBef>
        <a:spcAft>
          <a:spcPct val="0"/>
        </a:spcAft>
        <a:defRPr sz="3200" b="1">
          <a:solidFill>
            <a:srgbClr val="003478"/>
          </a:solidFill>
          <a:latin typeface="Arial" charset="0"/>
        </a:defRPr>
      </a:lvl2pPr>
      <a:lvl3pPr algn="l" rtl="0" eaLnBrk="0" fontAlgn="base" hangingPunct="0">
        <a:spcBef>
          <a:spcPct val="0"/>
        </a:spcBef>
        <a:spcAft>
          <a:spcPct val="0"/>
        </a:spcAft>
        <a:defRPr sz="3200" b="1">
          <a:solidFill>
            <a:srgbClr val="003478"/>
          </a:solidFill>
          <a:latin typeface="Arial" charset="0"/>
        </a:defRPr>
      </a:lvl3pPr>
      <a:lvl4pPr algn="l" rtl="0" eaLnBrk="0" fontAlgn="base" hangingPunct="0">
        <a:spcBef>
          <a:spcPct val="0"/>
        </a:spcBef>
        <a:spcAft>
          <a:spcPct val="0"/>
        </a:spcAft>
        <a:defRPr sz="3200" b="1">
          <a:solidFill>
            <a:srgbClr val="003478"/>
          </a:solidFill>
          <a:latin typeface="Arial" charset="0"/>
        </a:defRPr>
      </a:lvl4pPr>
      <a:lvl5pPr algn="l" rtl="0" eaLnBrk="0" fontAlgn="base" hangingPunct="0">
        <a:spcBef>
          <a:spcPct val="0"/>
        </a:spcBef>
        <a:spcAft>
          <a:spcPct val="0"/>
        </a:spcAft>
        <a:defRPr sz="3200" b="1">
          <a:solidFill>
            <a:srgbClr val="003478"/>
          </a:solidFill>
          <a:latin typeface="Arial" charset="0"/>
        </a:defRPr>
      </a:lvl5pPr>
      <a:lvl6pPr marL="457200" algn="l" rtl="0" fontAlgn="base">
        <a:spcBef>
          <a:spcPct val="0"/>
        </a:spcBef>
        <a:spcAft>
          <a:spcPct val="0"/>
        </a:spcAft>
        <a:defRPr sz="3200" b="1">
          <a:solidFill>
            <a:srgbClr val="003478"/>
          </a:solidFill>
          <a:latin typeface="Arial" charset="0"/>
        </a:defRPr>
      </a:lvl6pPr>
      <a:lvl7pPr marL="914400" algn="l" rtl="0" fontAlgn="base">
        <a:spcBef>
          <a:spcPct val="0"/>
        </a:spcBef>
        <a:spcAft>
          <a:spcPct val="0"/>
        </a:spcAft>
        <a:defRPr sz="3200" b="1">
          <a:solidFill>
            <a:srgbClr val="003478"/>
          </a:solidFill>
          <a:latin typeface="Arial" charset="0"/>
        </a:defRPr>
      </a:lvl7pPr>
      <a:lvl8pPr marL="1371600" algn="l" rtl="0" fontAlgn="base">
        <a:spcBef>
          <a:spcPct val="0"/>
        </a:spcBef>
        <a:spcAft>
          <a:spcPct val="0"/>
        </a:spcAft>
        <a:defRPr sz="3200" b="1">
          <a:solidFill>
            <a:srgbClr val="003478"/>
          </a:solidFill>
          <a:latin typeface="Arial" charset="0"/>
        </a:defRPr>
      </a:lvl8pPr>
      <a:lvl9pPr marL="1828800" algn="l" rtl="0" fontAlgn="base">
        <a:spcBef>
          <a:spcPct val="0"/>
        </a:spcBef>
        <a:spcAft>
          <a:spcPct val="0"/>
        </a:spcAft>
        <a:defRPr sz="3200" b="1">
          <a:solidFill>
            <a:srgbClr val="003478"/>
          </a:solidFill>
          <a:latin typeface="Arial" charset="0"/>
        </a:defRPr>
      </a:lvl9pPr>
    </p:titleStyle>
    <p:bodyStyle>
      <a:lvl1pPr marL="342900" indent="-342900" algn="l" rtl="0" eaLnBrk="0" fontAlgn="base" hangingPunct="0">
        <a:spcBef>
          <a:spcPct val="20000"/>
        </a:spcBef>
        <a:spcAft>
          <a:spcPct val="0"/>
        </a:spcAft>
        <a:buClr>
          <a:schemeClr val="bg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Char char="•"/>
        <a:defRPr sz="2400">
          <a:solidFill>
            <a:schemeClr val="tx1"/>
          </a:solidFill>
          <a:latin typeface="+mn-lt"/>
        </a:defRPr>
      </a:lvl3pPr>
      <a:lvl4pPr marL="1600200" indent="-228600" algn="l" rtl="0" eaLnBrk="0" fontAlgn="base" hangingPunct="0">
        <a:spcBef>
          <a:spcPct val="20000"/>
        </a:spcBef>
        <a:spcAft>
          <a:spcPct val="0"/>
        </a:spcAft>
        <a:buClr>
          <a:schemeClr val="bg2"/>
        </a:buClr>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Char char="•"/>
        <a:defRPr sz="2000">
          <a:solidFill>
            <a:schemeClr val="tx1"/>
          </a:solidFill>
          <a:latin typeface="+mn-lt"/>
        </a:defRPr>
      </a:lvl5pPr>
      <a:lvl6pPr marL="2514600" indent="-228600" algn="l" rtl="0" fontAlgn="base">
        <a:spcBef>
          <a:spcPct val="20000"/>
        </a:spcBef>
        <a:spcAft>
          <a:spcPct val="0"/>
        </a:spcAft>
        <a:buClr>
          <a:schemeClr val="bg2"/>
        </a:buClr>
        <a:buChar char="•"/>
        <a:defRPr sz="2000">
          <a:solidFill>
            <a:schemeClr val="tx1"/>
          </a:solidFill>
          <a:latin typeface="+mn-lt"/>
        </a:defRPr>
      </a:lvl6pPr>
      <a:lvl7pPr marL="2971800" indent="-228600" algn="l" rtl="0" fontAlgn="base">
        <a:spcBef>
          <a:spcPct val="20000"/>
        </a:spcBef>
        <a:spcAft>
          <a:spcPct val="0"/>
        </a:spcAft>
        <a:buClr>
          <a:schemeClr val="bg2"/>
        </a:buClr>
        <a:buChar char="•"/>
        <a:defRPr sz="2000">
          <a:solidFill>
            <a:schemeClr val="tx1"/>
          </a:solidFill>
          <a:latin typeface="+mn-lt"/>
        </a:defRPr>
      </a:lvl7pPr>
      <a:lvl8pPr marL="3429000" indent="-228600" algn="l" rtl="0" fontAlgn="base">
        <a:spcBef>
          <a:spcPct val="20000"/>
        </a:spcBef>
        <a:spcAft>
          <a:spcPct val="0"/>
        </a:spcAft>
        <a:buClr>
          <a:schemeClr val="bg2"/>
        </a:buClr>
        <a:buChar char="•"/>
        <a:defRPr sz="2000">
          <a:solidFill>
            <a:schemeClr val="tx1"/>
          </a:solidFill>
          <a:latin typeface="+mn-lt"/>
        </a:defRPr>
      </a:lvl8pPr>
      <a:lvl9pPr marL="3886200" indent="-228600" algn="l" rtl="0" fontAlgn="base">
        <a:spcBef>
          <a:spcPct val="20000"/>
        </a:spcBef>
        <a:spcAft>
          <a:spcPct val="0"/>
        </a:spcAft>
        <a:buClr>
          <a:schemeClr val="bg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nao.org.uk/report/confidentiality-clauses-and-special-severance-payment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www.nao.org.uk/report/government-whistleblowing-policies/" TargetMode="External"/><Relationship Id="rId4" Type="http://schemas.openxmlformats.org/officeDocument/2006/relationships/hyperlink" Target="http://www.nao.org.uk/report/the-ministry-of-justices-electronic-monitoring-contracts/" TargetMode="Externa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29.xml"/><Relationship Id="rId5" Type="http://schemas.openxmlformats.org/officeDocument/2006/relationships/slide" Target="slide24.xml"/><Relationship Id="rId4" Type="http://schemas.openxmlformats.org/officeDocument/2006/relationships/slide" Target="slide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cipfa.org/"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http://www.icaew.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gif"/><Relationship Id="rId4" Type="http://schemas.openxmlformats.org/officeDocument/2006/relationships/image" Target="../media/image11.gif"/></Relationships>
</file>

<file path=ppt/slides/_rels/slide34.xml.rels><?xml version="1.0" encoding="UTF-8" standalone="yes"?>
<Relationships xmlns="http://schemas.openxmlformats.org/package/2006/relationships"><Relationship Id="rId8" Type="http://schemas.openxmlformats.org/officeDocument/2006/relationships/hyperlink" Target="http://www.parliament.uk/business/committees/committees-a-z/other-committees/public-accounts-commission/" TargetMode="External"/><Relationship Id="rId3" Type="http://schemas.openxmlformats.org/officeDocument/2006/relationships/hyperlink" Target="http://www.nao.org.uk/" TargetMode="External"/><Relationship Id="rId7" Type="http://schemas.openxmlformats.org/officeDocument/2006/relationships/hyperlink" Target="http://www.nao.org.uk/publications/1213/annual_report_2012.aspx"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www.youtube.com/user/NationalAudit" TargetMode="External"/><Relationship Id="rId5" Type="http://schemas.openxmlformats.org/officeDocument/2006/relationships/hyperlink" Target="https://public.govdelivery.com/accounts/UKNAO/subscriber/new" TargetMode="External"/><Relationship Id="rId4" Type="http://schemas.openxmlformats.org/officeDocument/2006/relationships/hyperlink" Target="http://twitter.com/naoorguk"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6"/>
          <p:cNvSpPr>
            <a:spLocks noChangeArrowheads="1"/>
          </p:cNvSpPr>
          <p:nvPr/>
        </p:nvSpPr>
        <p:spPr bwMode="auto">
          <a:xfrm>
            <a:off x="0" y="0"/>
            <a:ext cx="9144000" cy="6858000"/>
          </a:xfrm>
          <a:prstGeom prst="rect">
            <a:avLst/>
          </a:prstGeom>
          <a:solidFill>
            <a:srgbClr val="9C213F"/>
          </a:solidFill>
          <a:ln>
            <a:noFill/>
          </a:ln>
          <a:extLst/>
        </p:spPr>
        <p:txBody>
          <a:bodyPr wrap="none" anchor="ctr"/>
          <a:lstStyle/>
          <a:p>
            <a:pPr algn="ctr"/>
            <a:endParaRPr lang="en-US" sz="1800">
              <a:solidFill>
                <a:srgbClr val="C00000"/>
              </a:solidFill>
            </a:endParaRPr>
          </a:p>
        </p:txBody>
      </p:sp>
      <p:sp>
        <p:nvSpPr>
          <p:cNvPr id="2051" name="Rectangle 4"/>
          <p:cNvSpPr>
            <a:spLocks noGrp="1" noChangeArrowheads="1"/>
          </p:cNvSpPr>
          <p:nvPr>
            <p:ph type="ctrTitle"/>
          </p:nvPr>
        </p:nvSpPr>
        <p:spPr>
          <a:xfrm>
            <a:off x="363538" y="3254375"/>
            <a:ext cx="6800850" cy="1470025"/>
          </a:xfrm>
        </p:spPr>
        <p:txBody>
          <a:bodyPr/>
          <a:lstStyle/>
          <a:p>
            <a:pPr eaLnBrk="1" hangingPunct="1">
              <a:lnSpc>
                <a:spcPct val="85000"/>
              </a:lnSpc>
            </a:pPr>
            <a:r>
              <a:rPr lang="en-GB" sz="3600" dirty="0" smtClean="0">
                <a:solidFill>
                  <a:schemeClr val="bg1"/>
                </a:solidFill>
              </a:rPr>
              <a:t>An Introduction to the National Audit Office</a:t>
            </a:r>
          </a:p>
        </p:txBody>
      </p:sp>
      <p:pic>
        <p:nvPicPr>
          <p:cNvPr id="2052" name="Picture 7" descr="NAO---White-reversed-ou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588" y="395288"/>
            <a:ext cx="2016125"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Line 10"/>
          <p:cNvSpPr>
            <a:spLocks noChangeShapeType="1"/>
          </p:cNvSpPr>
          <p:nvPr/>
        </p:nvSpPr>
        <p:spPr bwMode="auto">
          <a:xfrm>
            <a:off x="0" y="2205038"/>
            <a:ext cx="91440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GB"/>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67544" y="274638"/>
            <a:ext cx="8218488" cy="1143000"/>
          </a:xfrm>
        </p:spPr>
        <p:txBody>
          <a:bodyPr/>
          <a:lstStyle/>
          <a:p>
            <a:r>
              <a:rPr lang="en-GB" dirty="0" smtClean="0">
                <a:solidFill>
                  <a:schemeClr val="tx1"/>
                </a:solidFill>
              </a:rPr>
              <a:t>There are five dimensions to our work</a:t>
            </a:r>
            <a:endParaRPr lang="en-GB" dirty="0">
              <a:solidFill>
                <a:schemeClr val="tx1"/>
              </a:solidFill>
            </a:endParaRPr>
          </a:p>
        </p:txBody>
      </p:sp>
      <p:sp>
        <p:nvSpPr>
          <p:cNvPr id="4" name="TextBox 3"/>
          <p:cNvSpPr txBox="1"/>
          <p:nvPr/>
        </p:nvSpPr>
        <p:spPr>
          <a:xfrm>
            <a:off x="467544" y="5949280"/>
            <a:ext cx="4320480" cy="276999"/>
          </a:xfrm>
          <a:prstGeom prst="rect">
            <a:avLst/>
          </a:prstGeom>
          <a:noFill/>
        </p:spPr>
        <p:txBody>
          <a:bodyPr wrap="square" rtlCol="0">
            <a:spAutoFit/>
          </a:bodyPr>
          <a:lstStyle/>
          <a:p>
            <a:r>
              <a:rPr lang="en-GB" sz="1200" dirty="0" smtClean="0"/>
              <a:t> * International Organisation of Supreme Audit Institutions</a:t>
            </a:r>
            <a:endParaRPr lang="en-GB" sz="1200"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9535"/>
          <a:stretch/>
        </p:blipFill>
        <p:spPr>
          <a:xfrm>
            <a:off x="251460" y="1534510"/>
            <a:ext cx="8641080" cy="4235354"/>
          </a:xfrm>
          <a:prstGeom prst="rect">
            <a:avLst/>
          </a:prstGeom>
        </p:spPr>
      </p:pic>
    </p:spTree>
    <p:extLst>
      <p:ext uri="{BB962C8B-B14F-4D97-AF65-F5344CB8AC3E}">
        <p14:creationId xmlns:p14="http://schemas.microsoft.com/office/powerpoint/2010/main" val="34321654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GB" dirty="0" smtClean="0">
                <a:solidFill>
                  <a:schemeClr val="tx1"/>
                </a:solidFill>
              </a:rPr>
              <a:t>Audited bodies</a:t>
            </a:r>
          </a:p>
        </p:txBody>
      </p:sp>
      <p:sp>
        <p:nvSpPr>
          <p:cNvPr id="12291" name="Rectangle 4"/>
          <p:cNvSpPr>
            <a:spLocks noGrp="1" noChangeArrowheads="1"/>
          </p:cNvSpPr>
          <p:nvPr>
            <p:ph type="body" idx="1"/>
          </p:nvPr>
        </p:nvSpPr>
        <p:spPr>
          <a:xfrm>
            <a:off x="469082" y="1484411"/>
            <a:ext cx="8207374" cy="4176837"/>
          </a:xfrm>
        </p:spPr>
        <p:txBody>
          <a:bodyPr/>
          <a:lstStyle/>
          <a:p>
            <a:pPr marL="0" indent="0">
              <a:lnSpc>
                <a:spcPct val="105000"/>
              </a:lnSpc>
              <a:spcBef>
                <a:spcPts val="0"/>
              </a:spcBef>
              <a:spcAft>
                <a:spcPts val="3000"/>
              </a:spcAft>
              <a:buNone/>
            </a:pPr>
            <a:r>
              <a:rPr lang="en-GB" sz="2600" dirty="0"/>
              <a:t>The C&amp;AG </a:t>
            </a:r>
            <a:r>
              <a:rPr lang="en-GB" sz="2600" dirty="0" smtClean="0"/>
              <a:t>certified 427 </a:t>
            </a:r>
            <a:r>
              <a:rPr lang="en-GB" sz="2600" dirty="0"/>
              <a:t>accounts </a:t>
            </a:r>
            <a:r>
              <a:rPr lang="en-GB" sz="2600" dirty="0" smtClean="0"/>
              <a:t>in 2013-14, covering more than </a:t>
            </a:r>
            <a:r>
              <a:rPr lang="en-GB" sz="2600" dirty="0"/>
              <a:t>£1 trillion </a:t>
            </a:r>
            <a:r>
              <a:rPr lang="en-GB" sz="2600" dirty="0" smtClean="0"/>
              <a:t>of public income and expenditure</a:t>
            </a:r>
          </a:p>
          <a:p>
            <a:pPr marL="457200" lvl="1" indent="0">
              <a:buNone/>
              <a:tabLst>
                <a:tab pos="3135313" algn="l"/>
              </a:tabLst>
            </a:pPr>
            <a:r>
              <a:rPr lang="en-GB" sz="2000" b="1" dirty="0" smtClean="0">
                <a:solidFill>
                  <a:srgbClr val="9C213F"/>
                </a:solidFill>
              </a:rPr>
              <a:t>Departments</a:t>
            </a:r>
            <a:r>
              <a:rPr lang="en-GB" sz="2000" dirty="0" smtClean="0"/>
              <a:t>	e.g. Health, Defence</a:t>
            </a:r>
          </a:p>
          <a:p>
            <a:pPr lvl="1">
              <a:tabLst>
                <a:tab pos="3135313" algn="l"/>
              </a:tabLst>
            </a:pPr>
            <a:endParaRPr lang="en-GB" sz="500" dirty="0" smtClean="0"/>
          </a:p>
          <a:p>
            <a:pPr marL="457200" lvl="1" indent="0">
              <a:buNone/>
              <a:tabLst>
                <a:tab pos="3135313" algn="l"/>
              </a:tabLst>
            </a:pPr>
            <a:r>
              <a:rPr lang="en-GB" sz="2000" b="1" dirty="0" smtClean="0">
                <a:solidFill>
                  <a:srgbClr val="9C213F"/>
                </a:solidFill>
              </a:rPr>
              <a:t>Agencies</a:t>
            </a:r>
            <a:r>
              <a:rPr lang="en-GB" sz="2000" dirty="0" smtClean="0"/>
              <a:t>  	e.g. Highways Agency</a:t>
            </a:r>
          </a:p>
          <a:p>
            <a:pPr marL="457200" lvl="1" indent="0">
              <a:buNone/>
              <a:tabLst>
                <a:tab pos="3135313" algn="l"/>
              </a:tabLst>
            </a:pPr>
            <a:endParaRPr lang="en-GB" sz="500" dirty="0" smtClean="0"/>
          </a:p>
          <a:p>
            <a:pPr marL="457200" lvl="1" indent="0">
              <a:buNone/>
              <a:tabLst>
                <a:tab pos="3135313" algn="l"/>
              </a:tabLst>
            </a:pPr>
            <a:r>
              <a:rPr lang="en-GB" sz="2000" b="1" dirty="0" smtClean="0">
                <a:solidFill>
                  <a:srgbClr val="9C213F"/>
                </a:solidFill>
              </a:rPr>
              <a:t>Arm’s-length bodies</a:t>
            </a:r>
            <a:r>
              <a:rPr lang="en-GB" sz="2000" dirty="0" smtClean="0">
                <a:solidFill>
                  <a:srgbClr val="9C213F"/>
                </a:solidFill>
              </a:rPr>
              <a:t> </a:t>
            </a:r>
            <a:r>
              <a:rPr lang="en-GB" sz="2000" dirty="0" smtClean="0"/>
              <a:t>	e.g. Environment Agency, </a:t>
            </a:r>
            <a:br>
              <a:rPr lang="en-GB" sz="2000" dirty="0" smtClean="0"/>
            </a:br>
            <a:r>
              <a:rPr lang="en-GB" sz="2000" dirty="0" smtClean="0"/>
              <a:t>		Competition Commission</a:t>
            </a:r>
          </a:p>
          <a:p>
            <a:pPr marL="457200" lvl="1" indent="0">
              <a:buNone/>
              <a:tabLst>
                <a:tab pos="3135313" algn="l"/>
              </a:tabLst>
            </a:pPr>
            <a:endParaRPr lang="en-GB" sz="500" dirty="0"/>
          </a:p>
          <a:p>
            <a:pPr marL="457200" lvl="1" indent="0">
              <a:spcBef>
                <a:spcPct val="0"/>
              </a:spcBef>
              <a:buNone/>
              <a:tabLst>
                <a:tab pos="3135313" algn="l"/>
              </a:tabLst>
            </a:pPr>
            <a:r>
              <a:rPr lang="en-GB" sz="2000" b="1" dirty="0" smtClean="0">
                <a:solidFill>
                  <a:srgbClr val="9C213F"/>
                </a:solidFill>
              </a:rPr>
              <a:t>Charities</a:t>
            </a:r>
            <a:r>
              <a:rPr lang="en-GB" sz="2000" dirty="0" smtClean="0"/>
              <a:t>	e.g</a:t>
            </a:r>
            <a:r>
              <a:rPr lang="en-GB" sz="2000" dirty="0"/>
              <a:t>. British Council, </a:t>
            </a:r>
            <a:r>
              <a:rPr lang="en-GB" sz="2000" dirty="0" smtClean="0"/>
              <a:t>V&amp;A</a:t>
            </a:r>
          </a:p>
          <a:p>
            <a:pPr marL="457200" lvl="1" indent="0">
              <a:spcBef>
                <a:spcPct val="0"/>
              </a:spcBef>
              <a:buNone/>
              <a:tabLst>
                <a:tab pos="3135313" algn="l"/>
              </a:tabLst>
            </a:pPr>
            <a:endParaRPr lang="en-GB" sz="500" dirty="0" smtClean="0"/>
          </a:p>
          <a:p>
            <a:pPr marL="457200" lvl="1" indent="0">
              <a:spcBef>
                <a:spcPct val="0"/>
              </a:spcBef>
              <a:buNone/>
              <a:tabLst>
                <a:tab pos="3135313" algn="l"/>
              </a:tabLst>
            </a:pPr>
            <a:endParaRPr lang="en-GB" sz="500" dirty="0"/>
          </a:p>
          <a:p>
            <a:pPr marL="457200" lvl="1" indent="0">
              <a:spcBef>
                <a:spcPct val="0"/>
              </a:spcBef>
              <a:buNone/>
              <a:tabLst>
                <a:tab pos="3135313" algn="l"/>
              </a:tabLst>
            </a:pPr>
            <a:r>
              <a:rPr lang="en-GB" sz="2000" b="1" dirty="0" smtClean="0">
                <a:solidFill>
                  <a:srgbClr val="9C213F"/>
                </a:solidFill>
              </a:rPr>
              <a:t>Companies</a:t>
            </a:r>
            <a:r>
              <a:rPr lang="en-GB" sz="2000" dirty="0"/>
              <a:t>	e.g. Historic Royal Palaces Enterprises Ltd</a:t>
            </a:r>
          </a:p>
          <a:p>
            <a:pPr>
              <a:lnSpc>
                <a:spcPct val="90000"/>
              </a:lnSpc>
              <a:buFontTx/>
              <a:buNone/>
            </a:pPr>
            <a:endParaRPr lang="en-GB" sz="24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GB" dirty="0" smtClean="0">
                <a:solidFill>
                  <a:schemeClr val="tx1"/>
                </a:solidFill>
              </a:rPr>
              <a:t>Financial audit</a:t>
            </a:r>
          </a:p>
        </p:txBody>
      </p:sp>
      <p:sp>
        <p:nvSpPr>
          <p:cNvPr id="13315" name="Rectangle 4"/>
          <p:cNvSpPr>
            <a:spLocks noGrp="1" noChangeArrowheads="1"/>
          </p:cNvSpPr>
          <p:nvPr>
            <p:ph type="body" idx="1"/>
          </p:nvPr>
        </p:nvSpPr>
        <p:spPr>
          <a:xfrm>
            <a:off x="468313" y="1412776"/>
            <a:ext cx="7272039" cy="396081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indent="0">
              <a:lnSpc>
                <a:spcPct val="105000"/>
              </a:lnSpc>
              <a:spcBef>
                <a:spcPts val="0"/>
              </a:spcBef>
              <a:spcAft>
                <a:spcPts val="1200"/>
              </a:spcAft>
              <a:buNone/>
            </a:pPr>
            <a:r>
              <a:rPr lang="en-GB" sz="2800" dirty="0"/>
              <a:t>The NAO provides an independent opinion ensuring </a:t>
            </a:r>
            <a:r>
              <a:rPr lang="en-GB" sz="2800" dirty="0" smtClean="0"/>
              <a:t>accounts </a:t>
            </a:r>
            <a:r>
              <a:rPr lang="en-GB" sz="2800" dirty="0"/>
              <a:t>are:</a:t>
            </a:r>
          </a:p>
          <a:p>
            <a:pPr marL="457200" lvl="1" indent="-457200">
              <a:lnSpc>
                <a:spcPct val="105000"/>
              </a:lnSpc>
              <a:spcBef>
                <a:spcPts val="0"/>
              </a:spcBef>
              <a:spcAft>
                <a:spcPts val="1200"/>
              </a:spcAft>
            </a:pPr>
            <a:r>
              <a:rPr lang="en-GB" dirty="0">
                <a:ea typeface="+mn-ea"/>
                <a:cs typeface="+mn-cs"/>
              </a:rPr>
              <a:t>'true and fair'</a:t>
            </a:r>
          </a:p>
          <a:p>
            <a:pPr marL="457200" lvl="1" indent="-457200">
              <a:lnSpc>
                <a:spcPct val="105000"/>
              </a:lnSpc>
              <a:spcBef>
                <a:spcPts val="0"/>
              </a:spcBef>
              <a:spcAft>
                <a:spcPts val="1200"/>
              </a:spcAft>
            </a:pPr>
            <a:r>
              <a:rPr lang="en-GB" dirty="0">
                <a:ea typeface="+mn-ea"/>
                <a:cs typeface="+mn-cs"/>
              </a:rPr>
              <a:t>properly prepared </a:t>
            </a:r>
            <a:r>
              <a:rPr lang="en-GB" dirty="0"/>
              <a:t>–</a:t>
            </a:r>
            <a:r>
              <a:rPr lang="en-GB" dirty="0" smtClean="0">
                <a:ea typeface="+mn-ea"/>
                <a:cs typeface="+mn-cs"/>
              </a:rPr>
              <a:t> </a:t>
            </a:r>
            <a:r>
              <a:rPr lang="en-GB" dirty="0">
                <a:ea typeface="+mn-ea"/>
                <a:cs typeface="+mn-cs"/>
              </a:rPr>
              <a:t>in accordance</a:t>
            </a:r>
            <a:br>
              <a:rPr lang="en-GB" dirty="0">
                <a:ea typeface="+mn-ea"/>
                <a:cs typeface="+mn-cs"/>
              </a:rPr>
            </a:br>
            <a:r>
              <a:rPr lang="en-GB" dirty="0">
                <a:ea typeface="+mn-ea"/>
                <a:cs typeface="+mn-cs"/>
              </a:rPr>
              <a:t>with </a:t>
            </a:r>
            <a:r>
              <a:rPr lang="en-GB" dirty="0" smtClean="0">
                <a:ea typeface="+mn-ea"/>
                <a:cs typeface="+mn-cs"/>
              </a:rPr>
              <a:t>the relevant Accounting </a:t>
            </a:r>
            <a:r>
              <a:rPr lang="en-GB" dirty="0">
                <a:ea typeface="+mn-ea"/>
                <a:cs typeface="+mn-cs"/>
              </a:rPr>
              <a:t>Framework </a:t>
            </a:r>
          </a:p>
          <a:p>
            <a:pPr marL="457200" lvl="1" indent="-457200">
              <a:lnSpc>
                <a:spcPct val="105000"/>
              </a:lnSpc>
              <a:spcBef>
                <a:spcPts val="0"/>
              </a:spcBef>
              <a:spcAft>
                <a:spcPts val="1200"/>
              </a:spcAft>
            </a:pPr>
            <a:r>
              <a:rPr lang="en-GB" dirty="0">
                <a:ea typeface="+mn-ea"/>
                <a:cs typeface="+mn-cs"/>
              </a:rPr>
              <a:t>regular </a:t>
            </a:r>
            <a:r>
              <a:rPr lang="en-GB" dirty="0"/>
              <a:t>–</a:t>
            </a:r>
            <a:r>
              <a:rPr lang="en-GB" dirty="0" smtClean="0">
                <a:ea typeface="+mn-ea"/>
                <a:cs typeface="+mn-cs"/>
              </a:rPr>
              <a:t> income or expenditure, or both, in line </a:t>
            </a:r>
            <a:r>
              <a:rPr lang="en-GB" dirty="0">
                <a:ea typeface="+mn-ea"/>
                <a:cs typeface="+mn-cs"/>
              </a:rPr>
              <a:t>with Parliamentary intention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GB" dirty="0" smtClean="0">
                <a:solidFill>
                  <a:schemeClr val="tx1"/>
                </a:solidFill>
              </a:rPr>
              <a:t>Financial audit approach</a:t>
            </a:r>
          </a:p>
        </p:txBody>
      </p:sp>
      <p:sp>
        <p:nvSpPr>
          <p:cNvPr id="14339" name="Rectangle 3"/>
          <p:cNvSpPr>
            <a:spLocks noGrp="1" noChangeArrowheads="1"/>
          </p:cNvSpPr>
          <p:nvPr>
            <p:ph type="body" idx="1"/>
          </p:nvPr>
        </p:nvSpPr>
        <p:spPr>
          <a:xfrm>
            <a:off x="468313" y="1484313"/>
            <a:ext cx="7488063" cy="3960812"/>
          </a:xfrm>
        </p:spPr>
        <p:txBody>
          <a:bodyPr/>
          <a:lstStyle/>
          <a:p>
            <a:pPr>
              <a:lnSpc>
                <a:spcPct val="105000"/>
              </a:lnSpc>
              <a:spcBef>
                <a:spcPts val="0"/>
              </a:spcBef>
              <a:spcAft>
                <a:spcPts val="1200"/>
              </a:spcAft>
              <a:buFontTx/>
              <a:buNone/>
            </a:pPr>
            <a:r>
              <a:rPr lang="en-GB" sz="2800" dirty="0"/>
              <a:t>The NAO </a:t>
            </a:r>
            <a:r>
              <a:rPr lang="en-GB" sz="2800" dirty="0" smtClean="0"/>
              <a:t>approach:</a:t>
            </a:r>
            <a:endParaRPr lang="en-GB" sz="2800" dirty="0"/>
          </a:p>
          <a:p>
            <a:pPr>
              <a:lnSpc>
                <a:spcPct val="105000"/>
              </a:lnSpc>
              <a:spcBef>
                <a:spcPts val="0"/>
              </a:spcBef>
              <a:spcAft>
                <a:spcPts val="1200"/>
              </a:spcAft>
            </a:pPr>
            <a:r>
              <a:rPr lang="en-GB" sz="2800" dirty="0"/>
              <a:t>c</a:t>
            </a:r>
            <a:r>
              <a:rPr lang="en-GB" sz="2800" dirty="0" smtClean="0"/>
              <a:t>omplies </a:t>
            </a:r>
            <a:r>
              <a:rPr lang="en-GB" sz="2800" dirty="0"/>
              <a:t>with International Standards</a:t>
            </a:r>
            <a:br>
              <a:rPr lang="en-GB" sz="2800" dirty="0"/>
            </a:br>
            <a:r>
              <a:rPr lang="en-GB" sz="2800" dirty="0"/>
              <a:t>on Auditing (ISAs)</a:t>
            </a:r>
          </a:p>
          <a:p>
            <a:pPr>
              <a:lnSpc>
                <a:spcPct val="105000"/>
              </a:lnSpc>
              <a:spcBef>
                <a:spcPts val="0"/>
              </a:spcBef>
              <a:spcAft>
                <a:spcPts val="1200"/>
              </a:spcAft>
            </a:pPr>
            <a:r>
              <a:rPr lang="en-GB" sz="2800" dirty="0"/>
              <a:t>i</a:t>
            </a:r>
            <a:r>
              <a:rPr lang="en-GB" sz="2800" dirty="0" smtClean="0"/>
              <a:t>s a risk-based </a:t>
            </a:r>
            <a:r>
              <a:rPr lang="en-GB" sz="2800" dirty="0"/>
              <a:t>audit approach </a:t>
            </a:r>
          </a:p>
          <a:p>
            <a:pPr>
              <a:lnSpc>
                <a:spcPct val="105000"/>
              </a:lnSpc>
              <a:spcBef>
                <a:spcPts val="0"/>
              </a:spcBef>
              <a:spcAft>
                <a:spcPts val="1200"/>
              </a:spcAft>
            </a:pPr>
            <a:r>
              <a:rPr lang="en-GB" sz="2800" dirty="0" smtClean="0"/>
              <a:t>focuses </a:t>
            </a:r>
            <a:r>
              <a:rPr lang="en-GB" sz="2800" dirty="0"/>
              <a:t>on material </a:t>
            </a:r>
            <a:r>
              <a:rPr lang="en-GB" sz="2800" dirty="0" smtClean="0"/>
              <a:t>matters, i.e</a:t>
            </a:r>
            <a:r>
              <a:rPr lang="en-GB" sz="2800" dirty="0"/>
              <a:t>.</a:t>
            </a:r>
            <a:r>
              <a:rPr lang="en-GB" sz="2800" dirty="0" smtClean="0"/>
              <a:t> matters </a:t>
            </a:r>
            <a:r>
              <a:rPr lang="en-GB" sz="2800" dirty="0"/>
              <a:t>which could alter the user’s understanding of a set of financial statements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GB" dirty="0" smtClean="0">
                <a:solidFill>
                  <a:schemeClr val="tx1"/>
                </a:solidFill>
              </a:rPr>
              <a:t>Financial audit outputs</a:t>
            </a:r>
          </a:p>
        </p:txBody>
      </p:sp>
      <p:sp>
        <p:nvSpPr>
          <p:cNvPr id="15363" name="Rectangle 3"/>
          <p:cNvSpPr>
            <a:spLocks noGrp="1" noChangeArrowheads="1"/>
          </p:cNvSpPr>
          <p:nvPr>
            <p:ph type="body" idx="1"/>
          </p:nvPr>
        </p:nvSpPr>
        <p:spPr>
          <a:xfrm>
            <a:off x="468314" y="1412776"/>
            <a:ext cx="7416800" cy="4969023"/>
          </a:xfrm>
        </p:spPr>
        <p:txBody>
          <a:bodyPr/>
          <a:lstStyle/>
          <a:p>
            <a:pPr marL="0" indent="0">
              <a:lnSpc>
                <a:spcPct val="105000"/>
              </a:lnSpc>
              <a:spcBef>
                <a:spcPts val="0"/>
              </a:spcBef>
              <a:spcAft>
                <a:spcPts val="1200"/>
              </a:spcAft>
              <a:buNone/>
            </a:pPr>
            <a:r>
              <a:rPr lang="en-GB" sz="2400" dirty="0">
                <a:solidFill>
                  <a:srgbClr val="9C213F"/>
                </a:solidFill>
              </a:rPr>
              <a:t>Audit opinion on financial </a:t>
            </a:r>
            <a:r>
              <a:rPr lang="en-GB" sz="2400" dirty="0" smtClean="0">
                <a:solidFill>
                  <a:srgbClr val="9C213F"/>
                </a:solidFill>
              </a:rPr>
              <a:t>statements</a:t>
            </a:r>
          </a:p>
          <a:p>
            <a:pPr marL="457200" lvl="1" indent="0">
              <a:lnSpc>
                <a:spcPct val="105000"/>
              </a:lnSpc>
              <a:spcBef>
                <a:spcPts val="0"/>
              </a:spcBef>
              <a:spcAft>
                <a:spcPts val="1200"/>
              </a:spcAft>
              <a:buNone/>
            </a:pPr>
            <a:r>
              <a:rPr lang="en-GB" sz="2000" dirty="0"/>
              <a:t>The C&amp;AG gives an opinion on financial statements, including whether they are true and fair. For most of the accounts we audit, the C&amp;AG will also give </a:t>
            </a:r>
            <a:r>
              <a:rPr lang="en-GB" sz="2000" dirty="0" smtClean="0"/>
              <a:t>a </a:t>
            </a:r>
            <a:r>
              <a:rPr lang="en-GB" sz="2000" dirty="0"/>
              <a:t>regularity </a:t>
            </a:r>
            <a:r>
              <a:rPr lang="en-GB" sz="2000" dirty="0" smtClean="0"/>
              <a:t>opinion.</a:t>
            </a:r>
            <a:endParaRPr lang="en-GB" sz="2000" dirty="0"/>
          </a:p>
          <a:p>
            <a:pPr marL="0" indent="0">
              <a:lnSpc>
                <a:spcPct val="105000"/>
              </a:lnSpc>
              <a:spcBef>
                <a:spcPts val="0"/>
              </a:spcBef>
              <a:spcAft>
                <a:spcPts val="1200"/>
              </a:spcAft>
              <a:buNone/>
            </a:pPr>
            <a:r>
              <a:rPr lang="en-GB" sz="2400" dirty="0" smtClean="0">
                <a:solidFill>
                  <a:srgbClr val="9C213F"/>
                </a:solidFill>
              </a:rPr>
              <a:t>C&amp;AG's report </a:t>
            </a:r>
            <a:r>
              <a:rPr lang="en-GB" sz="2400" dirty="0">
                <a:solidFill>
                  <a:srgbClr val="9C213F"/>
                </a:solidFill>
              </a:rPr>
              <a:t>on </a:t>
            </a:r>
            <a:r>
              <a:rPr lang="en-GB" sz="2400" dirty="0" smtClean="0">
                <a:solidFill>
                  <a:srgbClr val="9C213F"/>
                </a:solidFill>
              </a:rPr>
              <a:t>accounts </a:t>
            </a:r>
          </a:p>
          <a:p>
            <a:pPr marL="400050" lvl="1" indent="0">
              <a:buNone/>
            </a:pPr>
            <a:r>
              <a:rPr lang="en-GB" sz="2000" dirty="0"/>
              <a:t>The C&amp;AG may choose to issue a substantive report on an entity which he audits. These are used to bring Parliament's attention to matters which have a direct or indirect effect on public expenditure. </a:t>
            </a:r>
          </a:p>
          <a:p>
            <a:pPr marL="400050" lvl="1" indent="0">
              <a:buNone/>
            </a:pPr>
            <a:endParaRPr lang="en-GB" sz="800" dirty="0"/>
          </a:p>
          <a:p>
            <a:pPr marL="0" indent="0">
              <a:lnSpc>
                <a:spcPct val="105000"/>
              </a:lnSpc>
              <a:spcBef>
                <a:spcPts val="0"/>
              </a:spcBef>
              <a:spcAft>
                <a:spcPts val="1200"/>
              </a:spcAft>
              <a:buNone/>
            </a:pPr>
            <a:r>
              <a:rPr lang="en-GB" sz="2400" dirty="0" smtClean="0">
                <a:solidFill>
                  <a:srgbClr val="9C213F"/>
                </a:solidFill>
              </a:rPr>
              <a:t>Letter </a:t>
            </a:r>
            <a:r>
              <a:rPr lang="en-GB" sz="2400" dirty="0">
                <a:solidFill>
                  <a:srgbClr val="9C213F"/>
                </a:solidFill>
              </a:rPr>
              <a:t>to management </a:t>
            </a:r>
            <a:endParaRPr lang="en-GB" sz="2400" dirty="0" smtClean="0">
              <a:solidFill>
                <a:srgbClr val="9C213F"/>
              </a:solidFill>
            </a:endParaRPr>
          </a:p>
          <a:p>
            <a:pPr marL="400050" lvl="1" indent="0">
              <a:lnSpc>
                <a:spcPct val="105000"/>
              </a:lnSpc>
              <a:spcBef>
                <a:spcPts val="0"/>
              </a:spcBef>
              <a:spcAft>
                <a:spcPts val="1200"/>
              </a:spcAft>
              <a:buNone/>
            </a:pPr>
            <a:r>
              <a:rPr lang="en-GB" sz="2000" dirty="0"/>
              <a:t>The letter recommends process and control </a:t>
            </a:r>
            <a:r>
              <a:rPr lang="en-GB" sz="2000" dirty="0" smtClean="0"/>
              <a:t>improvements.</a:t>
            </a:r>
            <a:endParaRPr lang="en-GB" sz="2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GB" dirty="0" smtClean="0">
                <a:solidFill>
                  <a:schemeClr val="tx1"/>
                </a:solidFill>
              </a:rPr>
              <a:t>Value for money audit (VFM)</a:t>
            </a:r>
          </a:p>
        </p:txBody>
      </p:sp>
      <p:sp>
        <p:nvSpPr>
          <p:cNvPr id="17411" name="Rectangle 3"/>
          <p:cNvSpPr>
            <a:spLocks noGrp="1" noChangeArrowheads="1"/>
          </p:cNvSpPr>
          <p:nvPr>
            <p:ph type="body" idx="1"/>
          </p:nvPr>
        </p:nvSpPr>
        <p:spPr>
          <a:xfrm>
            <a:off x="469081" y="1340768"/>
            <a:ext cx="6911231" cy="4896544"/>
          </a:xfrm>
        </p:spPr>
        <p:txBody>
          <a:bodyPr/>
          <a:lstStyle/>
          <a:p>
            <a:pPr>
              <a:lnSpc>
                <a:spcPct val="105000"/>
              </a:lnSpc>
              <a:spcBef>
                <a:spcPts val="0"/>
              </a:spcBef>
              <a:spcAft>
                <a:spcPts val="1200"/>
              </a:spcAft>
            </a:pPr>
            <a:r>
              <a:rPr lang="en-GB" sz="2400" dirty="0" smtClean="0"/>
              <a:t>Parliament uses our reports to hold government to account for how it spends public money</a:t>
            </a:r>
          </a:p>
          <a:p>
            <a:pPr>
              <a:lnSpc>
                <a:spcPct val="105000"/>
              </a:lnSpc>
              <a:spcBef>
                <a:spcPts val="0"/>
              </a:spcBef>
              <a:spcAft>
                <a:spcPts val="1200"/>
              </a:spcAft>
            </a:pPr>
            <a:r>
              <a:rPr lang="en-GB" sz="2400" dirty="0" smtClean="0"/>
              <a:t>We cover a wide range of significant topics, such as the NHS and major defence projects, and increasingly focus on local services, including those delivered by local government</a:t>
            </a:r>
            <a:endParaRPr lang="en-GB" sz="2400" dirty="0"/>
          </a:p>
          <a:p>
            <a:pPr>
              <a:lnSpc>
                <a:spcPct val="105000"/>
              </a:lnSpc>
              <a:spcBef>
                <a:spcPts val="0"/>
              </a:spcBef>
              <a:spcAft>
                <a:spcPts val="1200"/>
              </a:spcAft>
            </a:pPr>
            <a:r>
              <a:rPr lang="en-GB" sz="2400" dirty="0" smtClean="0"/>
              <a:t>We select our studies based on a detailed assessment of risks to value for money, with input from PAC and Parliament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GB" dirty="0" smtClean="0">
                <a:solidFill>
                  <a:schemeClr val="tx1"/>
                </a:solidFill>
              </a:rPr>
              <a:t>Value for money audit (VFM)</a:t>
            </a:r>
          </a:p>
        </p:txBody>
      </p:sp>
      <p:sp>
        <p:nvSpPr>
          <p:cNvPr id="17411" name="Rectangle 3"/>
          <p:cNvSpPr>
            <a:spLocks noGrp="1" noChangeArrowheads="1"/>
          </p:cNvSpPr>
          <p:nvPr>
            <p:ph type="body" idx="1"/>
          </p:nvPr>
        </p:nvSpPr>
        <p:spPr>
          <a:xfrm>
            <a:off x="467544" y="1484784"/>
            <a:ext cx="6984776" cy="4032448"/>
          </a:xfrm>
        </p:spPr>
        <p:txBody>
          <a:bodyPr/>
          <a:lstStyle/>
          <a:p>
            <a:pPr>
              <a:lnSpc>
                <a:spcPct val="105000"/>
              </a:lnSpc>
              <a:spcBef>
                <a:spcPts val="0"/>
              </a:spcBef>
              <a:spcAft>
                <a:spcPts val="1200"/>
              </a:spcAft>
            </a:pPr>
            <a:r>
              <a:rPr lang="en-GB" sz="2800" dirty="0" smtClean="0"/>
              <a:t>Our </a:t>
            </a:r>
            <a:r>
              <a:rPr lang="en-GB" sz="2800" dirty="0"/>
              <a:t>reports highlight important lessons for the </a:t>
            </a:r>
            <a:r>
              <a:rPr lang="en-GB" sz="2800" dirty="0" smtClean="0"/>
              <a:t>bodies </a:t>
            </a:r>
            <a:r>
              <a:rPr lang="en-GB" sz="2800" dirty="0"/>
              <a:t>we audit and for government more widely</a:t>
            </a:r>
          </a:p>
          <a:p>
            <a:pPr>
              <a:lnSpc>
                <a:spcPct val="105000"/>
              </a:lnSpc>
              <a:spcBef>
                <a:spcPts val="0"/>
              </a:spcBef>
              <a:spcAft>
                <a:spcPts val="1200"/>
              </a:spcAft>
            </a:pPr>
            <a:r>
              <a:rPr lang="en-GB" sz="2800" dirty="0"/>
              <a:t>We </a:t>
            </a:r>
            <a:r>
              <a:rPr lang="en-GB" sz="2800" dirty="0" smtClean="0"/>
              <a:t>do not </a:t>
            </a:r>
            <a:r>
              <a:rPr lang="en-GB" sz="2800" dirty="0"/>
              <a:t>comment on the merits of policy but aim to conclude on whether value for money has been secured</a:t>
            </a:r>
          </a:p>
        </p:txBody>
      </p:sp>
    </p:spTree>
    <p:extLst>
      <p:ext uri="{BB962C8B-B14F-4D97-AF65-F5344CB8AC3E}">
        <p14:creationId xmlns:p14="http://schemas.microsoft.com/office/powerpoint/2010/main" val="34420039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457200" y="274638"/>
            <a:ext cx="82184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3478"/>
                </a:solidFill>
                <a:latin typeface="+mj-lt"/>
                <a:ea typeface="+mj-ea"/>
                <a:cs typeface="+mj-cs"/>
              </a:defRPr>
            </a:lvl1pPr>
            <a:lvl2pPr algn="l" rtl="0" eaLnBrk="0" fontAlgn="base" hangingPunct="0">
              <a:spcBef>
                <a:spcPct val="0"/>
              </a:spcBef>
              <a:spcAft>
                <a:spcPct val="0"/>
              </a:spcAft>
              <a:defRPr sz="3200" b="1">
                <a:solidFill>
                  <a:srgbClr val="003478"/>
                </a:solidFill>
                <a:latin typeface="Arial" charset="0"/>
              </a:defRPr>
            </a:lvl2pPr>
            <a:lvl3pPr algn="l" rtl="0" eaLnBrk="0" fontAlgn="base" hangingPunct="0">
              <a:spcBef>
                <a:spcPct val="0"/>
              </a:spcBef>
              <a:spcAft>
                <a:spcPct val="0"/>
              </a:spcAft>
              <a:defRPr sz="3200" b="1">
                <a:solidFill>
                  <a:srgbClr val="003478"/>
                </a:solidFill>
                <a:latin typeface="Arial" charset="0"/>
              </a:defRPr>
            </a:lvl3pPr>
            <a:lvl4pPr algn="l" rtl="0" eaLnBrk="0" fontAlgn="base" hangingPunct="0">
              <a:spcBef>
                <a:spcPct val="0"/>
              </a:spcBef>
              <a:spcAft>
                <a:spcPct val="0"/>
              </a:spcAft>
              <a:defRPr sz="3200" b="1">
                <a:solidFill>
                  <a:srgbClr val="003478"/>
                </a:solidFill>
                <a:latin typeface="Arial" charset="0"/>
              </a:defRPr>
            </a:lvl4pPr>
            <a:lvl5pPr algn="l" rtl="0" eaLnBrk="0" fontAlgn="base" hangingPunct="0">
              <a:spcBef>
                <a:spcPct val="0"/>
              </a:spcBef>
              <a:spcAft>
                <a:spcPct val="0"/>
              </a:spcAft>
              <a:defRPr sz="3200" b="1">
                <a:solidFill>
                  <a:srgbClr val="003478"/>
                </a:solidFill>
                <a:latin typeface="Arial" charset="0"/>
              </a:defRPr>
            </a:lvl5pPr>
            <a:lvl6pPr marL="457200" algn="l" rtl="0" fontAlgn="base">
              <a:spcBef>
                <a:spcPct val="0"/>
              </a:spcBef>
              <a:spcAft>
                <a:spcPct val="0"/>
              </a:spcAft>
              <a:defRPr sz="3200" b="1">
                <a:solidFill>
                  <a:srgbClr val="003478"/>
                </a:solidFill>
                <a:latin typeface="Arial" charset="0"/>
              </a:defRPr>
            </a:lvl6pPr>
            <a:lvl7pPr marL="914400" algn="l" rtl="0" fontAlgn="base">
              <a:spcBef>
                <a:spcPct val="0"/>
              </a:spcBef>
              <a:spcAft>
                <a:spcPct val="0"/>
              </a:spcAft>
              <a:defRPr sz="3200" b="1">
                <a:solidFill>
                  <a:srgbClr val="003478"/>
                </a:solidFill>
                <a:latin typeface="Arial" charset="0"/>
              </a:defRPr>
            </a:lvl7pPr>
            <a:lvl8pPr marL="1371600" algn="l" rtl="0" fontAlgn="base">
              <a:spcBef>
                <a:spcPct val="0"/>
              </a:spcBef>
              <a:spcAft>
                <a:spcPct val="0"/>
              </a:spcAft>
              <a:defRPr sz="3200" b="1">
                <a:solidFill>
                  <a:srgbClr val="003478"/>
                </a:solidFill>
                <a:latin typeface="Arial" charset="0"/>
              </a:defRPr>
            </a:lvl8pPr>
            <a:lvl9pPr marL="1828800" algn="l" rtl="0" fontAlgn="base">
              <a:spcBef>
                <a:spcPct val="0"/>
              </a:spcBef>
              <a:spcAft>
                <a:spcPct val="0"/>
              </a:spcAft>
              <a:defRPr sz="3200" b="1">
                <a:solidFill>
                  <a:srgbClr val="003478"/>
                </a:solidFill>
                <a:latin typeface="Arial" charset="0"/>
              </a:defRPr>
            </a:lvl9pPr>
          </a:lstStyle>
          <a:p>
            <a:r>
              <a:rPr lang="en-GB" dirty="0" smtClean="0">
                <a:solidFill>
                  <a:schemeClr val="tx1"/>
                </a:solidFill>
              </a:rPr>
              <a:t>What is VFM</a:t>
            </a:r>
            <a:r>
              <a:rPr lang="en-GB" dirty="0">
                <a:solidFill>
                  <a:schemeClr val="tx1"/>
                </a:solidFill>
              </a:rPr>
              <a:t> </a:t>
            </a:r>
            <a:r>
              <a:rPr lang="en-GB" dirty="0" smtClean="0">
                <a:solidFill>
                  <a:schemeClr val="tx1"/>
                </a:solidFill>
              </a:rPr>
              <a:t>audit?</a:t>
            </a:r>
          </a:p>
        </p:txBody>
      </p:sp>
      <p:pic>
        <p:nvPicPr>
          <p:cNvPr id="2050" name="Picture 2" descr="N:\Corporate Communications\NAO Corporate slides (RED)_with notes October_2012\Corporate slide graphics\What is VFM audit_reduc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6956" y="1463462"/>
            <a:ext cx="5519340" cy="45482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GB" dirty="0" smtClean="0">
                <a:solidFill>
                  <a:schemeClr val="tx1"/>
                </a:solidFill>
              </a:rPr>
              <a:t>Confirming the accuracy of our reports</a:t>
            </a:r>
          </a:p>
        </p:txBody>
      </p:sp>
      <p:sp>
        <p:nvSpPr>
          <p:cNvPr id="20483" name="Rectangle 3"/>
          <p:cNvSpPr>
            <a:spLocks noGrp="1" noChangeArrowheads="1"/>
          </p:cNvSpPr>
          <p:nvPr>
            <p:ph type="body" idx="1"/>
          </p:nvPr>
        </p:nvSpPr>
        <p:spPr>
          <a:xfrm>
            <a:off x="467544" y="1484784"/>
            <a:ext cx="7417569" cy="5184576"/>
          </a:xfrm>
        </p:spPr>
        <p:txBody>
          <a:bodyPr/>
          <a:lstStyle/>
          <a:p>
            <a:pPr>
              <a:lnSpc>
                <a:spcPct val="105000"/>
              </a:lnSpc>
              <a:spcBef>
                <a:spcPts val="0"/>
              </a:spcBef>
              <a:spcAft>
                <a:spcPts val="1200"/>
              </a:spcAft>
            </a:pPr>
            <a:r>
              <a:rPr lang="en-GB" sz="2400" dirty="0"/>
              <a:t>The C&amp;AG has complete discretion over the content of our </a:t>
            </a:r>
            <a:r>
              <a:rPr lang="en-GB" sz="2400" dirty="0" smtClean="0"/>
              <a:t>reports</a:t>
            </a:r>
          </a:p>
          <a:p>
            <a:pPr>
              <a:lnSpc>
                <a:spcPct val="105000"/>
              </a:lnSpc>
              <a:spcBef>
                <a:spcPts val="0"/>
              </a:spcBef>
              <a:spcAft>
                <a:spcPts val="1200"/>
              </a:spcAft>
            </a:pPr>
            <a:r>
              <a:rPr lang="en-GB" sz="2400" dirty="0" smtClean="0"/>
              <a:t>We </a:t>
            </a:r>
            <a:r>
              <a:rPr lang="en-GB" sz="2400" dirty="0"/>
              <a:t>agree the factual accuracy of our reports with the bodies we audit but not the conclusions and </a:t>
            </a:r>
            <a:r>
              <a:rPr lang="en-GB" sz="2400" dirty="0" smtClean="0"/>
              <a:t>recommendations</a:t>
            </a:r>
          </a:p>
          <a:p>
            <a:pPr>
              <a:lnSpc>
                <a:spcPct val="105000"/>
              </a:lnSpc>
              <a:spcBef>
                <a:spcPts val="0"/>
              </a:spcBef>
              <a:spcAft>
                <a:spcPts val="1200"/>
              </a:spcAft>
            </a:pPr>
            <a:r>
              <a:rPr lang="en-GB" sz="2400" dirty="0"/>
              <a:t>We also seek comments from other parties mentioned in our reports</a:t>
            </a:r>
          </a:p>
          <a:p>
            <a:pPr>
              <a:lnSpc>
                <a:spcPct val="105000"/>
              </a:lnSpc>
              <a:spcBef>
                <a:spcPts val="0"/>
              </a:spcBef>
              <a:spcAft>
                <a:spcPts val="1200"/>
              </a:spcAft>
            </a:pPr>
            <a:r>
              <a:rPr lang="en-GB" sz="2400" dirty="0"/>
              <a:t>The aim is to ensure subsequent debate focuses on lessons to be </a:t>
            </a:r>
            <a:r>
              <a:rPr lang="en-GB" sz="2400" dirty="0" smtClean="0"/>
              <a:t>learned, with the facts agreed</a:t>
            </a:r>
            <a:r>
              <a:rPr lang="en-GB" sz="2000" dirty="0" smtClean="0"/>
              <a:t/>
            </a:r>
            <a:br>
              <a:rPr lang="en-GB" sz="2000" dirty="0" smtClean="0"/>
            </a:br>
            <a:endParaRPr lang="en-GB" sz="20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0322" y="1484784"/>
            <a:ext cx="6984006" cy="4176464"/>
          </a:xfrm>
        </p:spPr>
        <p:txBody>
          <a:bodyPr/>
          <a:lstStyle/>
          <a:p>
            <a:pPr marL="0" indent="0">
              <a:buNone/>
            </a:pPr>
            <a:r>
              <a:rPr lang="en-GB" sz="2800" dirty="0" smtClean="0"/>
              <a:t>We carry </a:t>
            </a:r>
            <a:r>
              <a:rPr lang="en-GB" sz="2800" dirty="0"/>
              <a:t>out investigations into areas of concern raised with us by Members of Parliament or members of the </a:t>
            </a:r>
            <a:r>
              <a:rPr lang="en-GB" sz="2800" dirty="0" smtClean="0"/>
              <a:t>public.       In 2013-14 this work included:</a:t>
            </a:r>
          </a:p>
          <a:p>
            <a:pPr lvl="1"/>
            <a:r>
              <a:rPr lang="en-GB" dirty="0">
                <a:hlinkClick r:id="rId3"/>
              </a:rPr>
              <a:t>Confidentiality </a:t>
            </a:r>
            <a:r>
              <a:rPr lang="en-GB" dirty="0" smtClean="0">
                <a:hlinkClick r:id="rId3"/>
              </a:rPr>
              <a:t>clauses </a:t>
            </a:r>
            <a:r>
              <a:rPr lang="en-GB" dirty="0">
                <a:hlinkClick r:id="rId3"/>
              </a:rPr>
              <a:t>and s</a:t>
            </a:r>
            <a:r>
              <a:rPr lang="en-GB" dirty="0" smtClean="0">
                <a:hlinkClick r:id="rId3"/>
              </a:rPr>
              <a:t>pecial </a:t>
            </a:r>
            <a:r>
              <a:rPr lang="en-GB" dirty="0">
                <a:hlinkClick r:id="rId3"/>
              </a:rPr>
              <a:t>s</a:t>
            </a:r>
            <a:r>
              <a:rPr lang="en-GB" dirty="0" smtClean="0">
                <a:hlinkClick r:id="rId3"/>
              </a:rPr>
              <a:t>everance payments</a:t>
            </a:r>
            <a:r>
              <a:rPr lang="en-GB" dirty="0" smtClean="0"/>
              <a:t>;</a:t>
            </a:r>
          </a:p>
          <a:p>
            <a:pPr lvl="1"/>
            <a:r>
              <a:rPr lang="en-GB" dirty="0">
                <a:hlinkClick r:id="rId4"/>
              </a:rPr>
              <a:t>The Ministry of Justice’s electronic monitoring contracts</a:t>
            </a:r>
            <a:r>
              <a:rPr lang="en-GB" dirty="0" smtClean="0"/>
              <a:t>; and</a:t>
            </a:r>
            <a:endParaRPr lang="en-GB" dirty="0"/>
          </a:p>
          <a:p>
            <a:pPr lvl="1"/>
            <a:r>
              <a:rPr lang="en-GB" dirty="0" smtClean="0">
                <a:hlinkClick r:id="rId5"/>
              </a:rPr>
              <a:t>Government whistleblowing policies</a:t>
            </a:r>
            <a:r>
              <a:rPr lang="en-GB" dirty="0" smtClean="0"/>
              <a:t>.</a:t>
            </a:r>
            <a:endParaRPr lang="en-GB" sz="1800" dirty="0"/>
          </a:p>
        </p:txBody>
      </p:sp>
      <p:sp>
        <p:nvSpPr>
          <p:cNvPr id="6" name="Rectangle 2"/>
          <p:cNvSpPr>
            <a:spLocks noGrp="1" noChangeArrowheads="1"/>
          </p:cNvSpPr>
          <p:nvPr>
            <p:ph type="title"/>
          </p:nvPr>
        </p:nvSpPr>
        <p:spPr>
          <a:xfrm>
            <a:off x="457200" y="287354"/>
            <a:ext cx="8218488" cy="1143000"/>
          </a:xfrm>
        </p:spPr>
        <p:txBody>
          <a:bodyPr/>
          <a:lstStyle/>
          <a:p>
            <a:r>
              <a:rPr lang="en-GB" dirty="0" smtClean="0">
                <a:solidFill>
                  <a:schemeClr val="tx1"/>
                </a:solidFill>
              </a:rPr>
              <a:t>Investigations and insight</a:t>
            </a:r>
          </a:p>
        </p:txBody>
      </p:sp>
    </p:spTree>
    <p:extLst>
      <p:ext uri="{BB962C8B-B14F-4D97-AF65-F5344CB8AC3E}">
        <p14:creationId xmlns:p14="http://schemas.microsoft.com/office/powerpoint/2010/main" val="20279167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mtClean="0">
                <a:solidFill>
                  <a:schemeClr val="tx1"/>
                </a:solidFill>
              </a:rPr>
              <a:t>Contents</a:t>
            </a:r>
            <a:endParaRPr lang="en-GB" dirty="0">
              <a:solidFill>
                <a:schemeClr val="tx1"/>
              </a:solidFill>
            </a:endParaRPr>
          </a:p>
        </p:txBody>
      </p:sp>
      <p:sp>
        <p:nvSpPr>
          <p:cNvPr id="5" name="Content Placeholder 4"/>
          <p:cNvSpPr>
            <a:spLocks noGrp="1"/>
          </p:cNvSpPr>
          <p:nvPr>
            <p:ph idx="1"/>
          </p:nvPr>
        </p:nvSpPr>
        <p:spPr>
          <a:xfrm>
            <a:off x="468313" y="1268760"/>
            <a:ext cx="7128023" cy="4680520"/>
          </a:xfrm>
        </p:spPr>
        <p:txBody>
          <a:bodyPr/>
          <a:lstStyle/>
          <a:p>
            <a:pPr marL="0" indent="0">
              <a:spcBef>
                <a:spcPts val="0"/>
              </a:spcBef>
              <a:spcAft>
                <a:spcPts val="1200"/>
              </a:spcAft>
              <a:buNone/>
            </a:pPr>
            <a:r>
              <a:rPr lang="en-GB" sz="1800" dirty="0" smtClean="0">
                <a:hlinkClick r:id="rId3" action="ppaction://hlinksldjump"/>
              </a:rPr>
              <a:t>Overview</a:t>
            </a:r>
            <a:r>
              <a:rPr lang="en-GB" sz="1800" dirty="0" smtClean="0">
                <a:solidFill>
                  <a:srgbClr val="1F72CD"/>
                </a:solidFill>
              </a:rPr>
              <a:t> </a:t>
            </a:r>
          </a:p>
          <a:p>
            <a:pPr marL="0" indent="0">
              <a:spcBef>
                <a:spcPts val="0"/>
              </a:spcBef>
              <a:spcAft>
                <a:spcPts val="1200"/>
              </a:spcAft>
              <a:buNone/>
            </a:pPr>
            <a:r>
              <a:rPr lang="en-GB" sz="1800" dirty="0" smtClean="0"/>
              <a:t>This section covers the role of the NAO and the Comptroller and Auditor General; the impact of the NAO’s work; the accountability process; and who our work is produced for.</a:t>
            </a:r>
          </a:p>
          <a:p>
            <a:pPr marL="0" indent="0">
              <a:spcBef>
                <a:spcPts val="0"/>
              </a:spcBef>
              <a:spcAft>
                <a:spcPts val="1200"/>
              </a:spcAft>
              <a:buNone/>
            </a:pPr>
            <a:r>
              <a:rPr lang="en-GB" sz="1800" dirty="0" smtClean="0">
                <a:solidFill>
                  <a:srgbClr val="FF0000"/>
                </a:solidFill>
                <a:hlinkClick r:id="rId4" action="ppaction://hlinksldjump"/>
              </a:rPr>
              <a:t>Our work</a:t>
            </a:r>
            <a:endParaRPr lang="en-GB" sz="1800" dirty="0" smtClean="0">
              <a:solidFill>
                <a:srgbClr val="FF0000"/>
              </a:solidFill>
            </a:endParaRPr>
          </a:p>
          <a:p>
            <a:pPr marL="0" indent="0">
              <a:spcBef>
                <a:spcPts val="0"/>
              </a:spcBef>
              <a:spcAft>
                <a:spcPts val="1200"/>
              </a:spcAft>
              <a:buNone/>
            </a:pPr>
            <a:r>
              <a:rPr lang="en-GB" sz="1800" dirty="0" smtClean="0"/>
              <a:t>This section explains the different aspects of the NAO’s work in detail.</a:t>
            </a:r>
          </a:p>
          <a:p>
            <a:pPr marL="0" indent="0">
              <a:spcBef>
                <a:spcPts val="0"/>
              </a:spcBef>
              <a:spcAft>
                <a:spcPts val="1200"/>
              </a:spcAft>
              <a:buNone/>
            </a:pPr>
            <a:r>
              <a:rPr lang="en-GB" sz="1800" dirty="0" smtClean="0">
                <a:solidFill>
                  <a:srgbClr val="1F72CD"/>
                </a:solidFill>
                <a:hlinkClick r:id="rId5" action="ppaction://hlinksldjump"/>
              </a:rPr>
              <a:t>Our governance</a:t>
            </a:r>
            <a:endParaRPr lang="en-GB" sz="1800" dirty="0" smtClean="0">
              <a:solidFill>
                <a:srgbClr val="1F72CD"/>
              </a:solidFill>
            </a:endParaRPr>
          </a:p>
          <a:p>
            <a:pPr marL="0" indent="0">
              <a:spcBef>
                <a:spcPts val="0"/>
              </a:spcBef>
              <a:spcAft>
                <a:spcPts val="1200"/>
              </a:spcAft>
              <a:buNone/>
            </a:pPr>
            <a:r>
              <a:rPr lang="en-GB" sz="1800" dirty="0" smtClean="0"/>
              <a:t>This section details the NAO’s governance and leadership structures.</a:t>
            </a:r>
          </a:p>
          <a:p>
            <a:pPr marL="0" indent="0">
              <a:spcBef>
                <a:spcPts val="0"/>
              </a:spcBef>
              <a:spcAft>
                <a:spcPts val="1200"/>
              </a:spcAft>
              <a:buNone/>
            </a:pPr>
            <a:r>
              <a:rPr lang="en-GB" sz="1800" dirty="0" smtClean="0">
                <a:solidFill>
                  <a:srgbClr val="1F72CD"/>
                </a:solidFill>
                <a:hlinkClick r:id="rId6" action="ppaction://hlinksldjump"/>
              </a:rPr>
              <a:t>Other corporate information</a:t>
            </a:r>
            <a:endParaRPr lang="en-GB" sz="1800" dirty="0" smtClean="0">
              <a:solidFill>
                <a:srgbClr val="1F72CD"/>
              </a:solidFill>
            </a:endParaRPr>
          </a:p>
          <a:p>
            <a:pPr marL="0" indent="0">
              <a:spcBef>
                <a:spcPts val="0"/>
              </a:spcBef>
              <a:spcAft>
                <a:spcPts val="1200"/>
              </a:spcAft>
              <a:buNone/>
            </a:pPr>
            <a:r>
              <a:rPr lang="en-GB" sz="1800" dirty="0" smtClean="0"/>
              <a:t>Further information about our outputs, our people and accreditations.</a:t>
            </a:r>
          </a:p>
          <a:p>
            <a:endParaRPr lang="en-GB" dirty="0" smtClean="0"/>
          </a:p>
          <a:p>
            <a:endParaRPr lang="en-GB" dirty="0"/>
          </a:p>
        </p:txBody>
      </p:sp>
    </p:spTree>
    <p:extLst>
      <p:ext uri="{BB962C8B-B14F-4D97-AF65-F5344CB8AC3E}">
        <p14:creationId xmlns:p14="http://schemas.microsoft.com/office/powerpoint/2010/main" val="33457303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467544" y="1484784"/>
            <a:ext cx="7848872" cy="4176836"/>
          </a:xfrm>
        </p:spPr>
        <p:txBody>
          <a:bodyPr/>
          <a:lstStyle/>
          <a:p>
            <a:pPr marL="0" indent="0">
              <a:buNone/>
            </a:pPr>
            <a:r>
              <a:rPr lang="en-GB" sz="2800" dirty="0" smtClean="0"/>
              <a:t>We also provide </a:t>
            </a:r>
            <a:r>
              <a:rPr lang="en-GB" sz="2800" dirty="0"/>
              <a:t>in-depth analysis into the systemic issues faced across government, </a:t>
            </a:r>
            <a:r>
              <a:rPr lang="en-GB" sz="2800" dirty="0" smtClean="0"/>
              <a:t>including:</a:t>
            </a:r>
          </a:p>
          <a:p>
            <a:pPr lvl="1"/>
            <a:r>
              <a:rPr lang="en-GB" dirty="0" smtClean="0"/>
              <a:t>the </a:t>
            </a:r>
            <a:r>
              <a:rPr lang="en-GB" dirty="0"/>
              <a:t>effective use of information and </a:t>
            </a:r>
            <a:r>
              <a:rPr lang="en-GB" dirty="0" smtClean="0"/>
              <a:t>ICT; and</a:t>
            </a:r>
          </a:p>
          <a:p>
            <a:pPr lvl="1"/>
            <a:r>
              <a:rPr lang="en-GB" dirty="0" smtClean="0"/>
              <a:t>good </a:t>
            </a:r>
            <a:r>
              <a:rPr lang="en-GB" dirty="0"/>
              <a:t>practice in financial </a:t>
            </a:r>
            <a:r>
              <a:rPr lang="en-GB" dirty="0" smtClean="0"/>
              <a:t>management.</a:t>
            </a:r>
            <a:endParaRPr lang="en-GB" dirty="0"/>
          </a:p>
        </p:txBody>
      </p:sp>
      <p:sp>
        <p:nvSpPr>
          <p:cNvPr id="6" name="Rectangle 2"/>
          <p:cNvSpPr>
            <a:spLocks noGrp="1" noChangeArrowheads="1"/>
          </p:cNvSpPr>
          <p:nvPr>
            <p:ph type="title"/>
          </p:nvPr>
        </p:nvSpPr>
        <p:spPr>
          <a:xfrm>
            <a:off x="457200" y="287354"/>
            <a:ext cx="8218488" cy="1143000"/>
          </a:xfrm>
        </p:spPr>
        <p:txBody>
          <a:bodyPr/>
          <a:lstStyle/>
          <a:p>
            <a:r>
              <a:rPr lang="en-GB" dirty="0" smtClean="0">
                <a:solidFill>
                  <a:schemeClr val="tx1"/>
                </a:solidFill>
              </a:rPr>
              <a:t>Investigations and insight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rPr>
              <a:t>Support to Parliament</a:t>
            </a:r>
            <a:endParaRPr lang="en-GB" dirty="0">
              <a:solidFill>
                <a:schemeClr val="tx1"/>
              </a:solidFill>
            </a:endParaRPr>
          </a:p>
        </p:txBody>
      </p:sp>
      <p:sp>
        <p:nvSpPr>
          <p:cNvPr id="3" name="Content Placeholder 2"/>
          <p:cNvSpPr>
            <a:spLocks noGrp="1"/>
          </p:cNvSpPr>
          <p:nvPr>
            <p:ph idx="1"/>
          </p:nvPr>
        </p:nvSpPr>
        <p:spPr>
          <a:xfrm>
            <a:off x="468313" y="1556420"/>
            <a:ext cx="7416800" cy="3960812"/>
          </a:xfrm>
        </p:spPr>
        <p:txBody>
          <a:bodyPr/>
          <a:lstStyle/>
          <a:p>
            <a:pPr marL="0" indent="0">
              <a:lnSpc>
                <a:spcPct val="105000"/>
              </a:lnSpc>
              <a:spcBef>
                <a:spcPts val="0"/>
              </a:spcBef>
              <a:spcAft>
                <a:spcPts val="3000"/>
              </a:spcAft>
              <a:buNone/>
            </a:pPr>
            <a:r>
              <a:rPr lang="en-GB" sz="2800" dirty="0"/>
              <a:t>We place our skills at the service of Parliament as a whole, </a:t>
            </a:r>
            <a:r>
              <a:rPr lang="en-GB" sz="2800" dirty="0" smtClean="0"/>
              <a:t>supporting in particular </a:t>
            </a:r>
            <a:r>
              <a:rPr lang="en-GB" sz="2800" dirty="0"/>
              <a:t>the Committee </a:t>
            </a:r>
            <a:r>
              <a:rPr lang="en-GB" sz="2800" dirty="0" smtClean="0"/>
              <a:t>of Public </a:t>
            </a:r>
            <a:r>
              <a:rPr lang="en-GB" sz="2800" dirty="0"/>
              <a:t>Accounts </a:t>
            </a:r>
            <a:r>
              <a:rPr lang="en-GB" sz="2800" dirty="0" smtClean="0"/>
              <a:t>(</a:t>
            </a:r>
            <a:r>
              <a:rPr lang="en-GB" sz="2800" dirty="0"/>
              <a:t>PAC), other select committees from both Houses and individual </a:t>
            </a:r>
            <a:r>
              <a:rPr lang="en-GB" sz="2800" dirty="0" smtClean="0"/>
              <a:t>MPs </a:t>
            </a:r>
            <a:r>
              <a:rPr lang="en-GB" sz="2800" dirty="0"/>
              <a:t>in their scrutiny of public </a:t>
            </a:r>
            <a:r>
              <a:rPr lang="en-GB" sz="2800" dirty="0" smtClean="0"/>
              <a:t>spending </a:t>
            </a:r>
            <a:r>
              <a:rPr lang="en-GB" sz="2800" dirty="0"/>
              <a:t>and service </a:t>
            </a:r>
            <a:r>
              <a:rPr lang="en-GB" sz="2800" dirty="0" smtClean="0"/>
              <a:t>delivery.</a:t>
            </a:r>
            <a:endParaRPr lang="en-GB" sz="2800" dirty="0"/>
          </a:p>
        </p:txBody>
      </p:sp>
    </p:spTree>
    <p:extLst>
      <p:ext uri="{BB962C8B-B14F-4D97-AF65-F5344CB8AC3E}">
        <p14:creationId xmlns:p14="http://schemas.microsoft.com/office/powerpoint/2010/main" val="20279167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GB" dirty="0" smtClean="0">
                <a:solidFill>
                  <a:schemeClr val="tx1"/>
                </a:solidFill>
              </a:rPr>
              <a:t>Our international role</a:t>
            </a:r>
          </a:p>
        </p:txBody>
      </p:sp>
      <p:sp>
        <p:nvSpPr>
          <p:cNvPr id="34819" name="Rectangle 3"/>
          <p:cNvSpPr>
            <a:spLocks noGrp="1" noChangeArrowheads="1"/>
          </p:cNvSpPr>
          <p:nvPr>
            <p:ph type="body" idx="1"/>
          </p:nvPr>
        </p:nvSpPr>
        <p:spPr>
          <a:xfrm>
            <a:off x="468314" y="1412776"/>
            <a:ext cx="7416800" cy="4392488"/>
          </a:xfrm>
        </p:spPr>
        <p:txBody>
          <a:bodyPr/>
          <a:lstStyle/>
          <a:p>
            <a:pPr>
              <a:lnSpc>
                <a:spcPct val="105000"/>
              </a:lnSpc>
              <a:spcBef>
                <a:spcPts val="0"/>
              </a:spcBef>
              <a:spcAft>
                <a:spcPts val="1200"/>
              </a:spcAft>
            </a:pPr>
            <a:r>
              <a:rPr lang="en-GB" sz="2400" dirty="0" smtClean="0"/>
              <a:t>We sit on the UN </a:t>
            </a:r>
            <a:r>
              <a:rPr lang="en-GB" sz="2400" dirty="0"/>
              <a:t>Board of Auditors</a:t>
            </a:r>
          </a:p>
          <a:p>
            <a:pPr>
              <a:lnSpc>
                <a:spcPct val="105000"/>
              </a:lnSpc>
              <a:spcBef>
                <a:spcPts val="0"/>
              </a:spcBef>
              <a:spcAft>
                <a:spcPts val="1200"/>
              </a:spcAft>
            </a:pPr>
            <a:r>
              <a:rPr lang="en-GB" sz="2400" dirty="0" smtClean="0"/>
              <a:t>We carry out external audits </a:t>
            </a:r>
            <a:r>
              <a:rPr lang="en-GB" sz="2400" dirty="0"/>
              <a:t>of a range of other</a:t>
            </a:r>
            <a:br>
              <a:rPr lang="en-GB" sz="2400" dirty="0"/>
            </a:br>
            <a:r>
              <a:rPr lang="en-GB" sz="2400" dirty="0"/>
              <a:t>international organisations</a:t>
            </a:r>
          </a:p>
          <a:p>
            <a:pPr>
              <a:lnSpc>
                <a:spcPct val="105000"/>
              </a:lnSpc>
              <a:spcBef>
                <a:spcPts val="0"/>
              </a:spcBef>
              <a:spcAft>
                <a:spcPts val="1200"/>
              </a:spcAft>
            </a:pPr>
            <a:r>
              <a:rPr lang="en-GB" sz="2400" dirty="0" smtClean="0"/>
              <a:t>We report </a:t>
            </a:r>
            <a:r>
              <a:rPr lang="en-GB" sz="2400" dirty="0"/>
              <a:t>on EU </a:t>
            </a:r>
            <a:r>
              <a:rPr lang="en-GB" sz="2400" dirty="0" smtClean="0"/>
              <a:t>spending </a:t>
            </a:r>
            <a:r>
              <a:rPr lang="en-GB" sz="2400" dirty="0"/>
              <a:t>in the UK</a:t>
            </a:r>
          </a:p>
          <a:p>
            <a:pPr>
              <a:lnSpc>
                <a:spcPct val="105000"/>
              </a:lnSpc>
              <a:spcBef>
                <a:spcPts val="0"/>
              </a:spcBef>
              <a:spcAft>
                <a:spcPts val="1200"/>
              </a:spcAft>
            </a:pPr>
            <a:r>
              <a:rPr lang="en-GB" sz="2400" dirty="0" smtClean="0"/>
              <a:t>We are a board member of the International Organisation of Supreme Audit Institutions </a:t>
            </a:r>
          </a:p>
          <a:p>
            <a:pPr>
              <a:lnSpc>
                <a:spcPct val="105000"/>
              </a:lnSpc>
              <a:spcBef>
                <a:spcPts val="0"/>
              </a:spcBef>
              <a:spcAft>
                <a:spcPts val="1200"/>
              </a:spcAft>
            </a:pPr>
            <a:r>
              <a:rPr lang="en-GB" sz="2400" dirty="0" smtClean="0"/>
              <a:t>We provide capacity-building support to Supreme Audit Institutions and parliaments abroad</a:t>
            </a:r>
            <a:endParaRPr lang="en-GB" sz="2400" dirty="0"/>
          </a:p>
          <a:p>
            <a:pPr>
              <a:buFontTx/>
              <a:buNone/>
            </a:pPr>
            <a:endParaRPr lang="en-GB" sz="2800"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rPr>
              <a:t>New areas of work</a:t>
            </a:r>
            <a:endParaRPr lang="en-GB" dirty="0">
              <a:solidFill>
                <a:schemeClr val="tx1"/>
              </a:solidFill>
            </a:endParaRPr>
          </a:p>
        </p:txBody>
      </p:sp>
      <p:sp>
        <p:nvSpPr>
          <p:cNvPr id="3" name="Content Placeholder 2"/>
          <p:cNvSpPr>
            <a:spLocks noGrp="1"/>
          </p:cNvSpPr>
          <p:nvPr>
            <p:ph idx="1"/>
          </p:nvPr>
        </p:nvSpPr>
        <p:spPr>
          <a:xfrm>
            <a:off x="468313" y="1412776"/>
            <a:ext cx="7776095" cy="4680520"/>
          </a:xfrm>
        </p:spPr>
        <p:txBody>
          <a:bodyPr/>
          <a:lstStyle/>
          <a:p>
            <a:pPr marL="0" indent="0">
              <a:lnSpc>
                <a:spcPct val="105000"/>
              </a:lnSpc>
              <a:spcBef>
                <a:spcPts val="0"/>
              </a:spcBef>
              <a:spcAft>
                <a:spcPts val="1200"/>
              </a:spcAft>
              <a:buNone/>
            </a:pPr>
            <a:r>
              <a:rPr lang="en-GB" sz="2400" dirty="0"/>
              <a:t>The NAO </a:t>
            </a:r>
            <a:r>
              <a:rPr lang="en-GB" sz="2400" dirty="0" smtClean="0"/>
              <a:t>has taken </a:t>
            </a:r>
            <a:r>
              <a:rPr lang="en-GB" sz="2400" dirty="0"/>
              <a:t>on new responsibilities:</a:t>
            </a:r>
          </a:p>
          <a:p>
            <a:pPr>
              <a:lnSpc>
                <a:spcPct val="105000"/>
              </a:lnSpc>
              <a:spcBef>
                <a:spcPts val="0"/>
              </a:spcBef>
              <a:spcAft>
                <a:spcPts val="1200"/>
              </a:spcAft>
            </a:pPr>
            <a:r>
              <a:rPr lang="en-GB" sz="2400" dirty="0"/>
              <a:t>auditing organisations in the reformed financial regulatory system, such as the Financial Conduct </a:t>
            </a:r>
            <a:r>
              <a:rPr lang="en-GB" sz="2400" dirty="0" smtClean="0"/>
              <a:t>Authority;  </a:t>
            </a:r>
            <a:endParaRPr lang="en-GB" sz="2400" dirty="0"/>
          </a:p>
          <a:p>
            <a:pPr>
              <a:lnSpc>
                <a:spcPct val="105000"/>
              </a:lnSpc>
              <a:spcBef>
                <a:spcPts val="0"/>
              </a:spcBef>
              <a:spcAft>
                <a:spcPts val="1200"/>
              </a:spcAft>
            </a:pPr>
            <a:r>
              <a:rPr lang="en-GB" sz="2400" dirty="0"/>
              <a:t>auditing probation trusts across </a:t>
            </a:r>
            <a:r>
              <a:rPr lang="en-GB" sz="2400" dirty="0" smtClean="0"/>
              <a:t>England</a:t>
            </a:r>
            <a:r>
              <a:rPr lang="en-GB" sz="2400" dirty="0"/>
              <a:t>; and </a:t>
            </a:r>
          </a:p>
          <a:p>
            <a:pPr>
              <a:lnSpc>
                <a:spcPct val="105000"/>
              </a:lnSpc>
              <a:spcBef>
                <a:spcPts val="0"/>
              </a:spcBef>
              <a:spcAft>
                <a:spcPts val="1200"/>
              </a:spcAft>
            </a:pPr>
            <a:r>
              <a:rPr lang="en-GB" sz="2400" dirty="0"/>
              <a:t>developing local government </a:t>
            </a:r>
            <a:r>
              <a:rPr lang="en-GB" sz="2400" dirty="0" smtClean="0"/>
              <a:t>work, including preparations to take on new responsibilities for overseeing the </a:t>
            </a:r>
            <a:r>
              <a:rPr lang="en-GB" sz="2400" dirty="0"/>
              <a:t>Code of Audit Practice</a:t>
            </a:r>
          </a:p>
        </p:txBody>
      </p:sp>
    </p:spTree>
    <p:extLst>
      <p:ext uri="{BB962C8B-B14F-4D97-AF65-F5344CB8AC3E}">
        <p14:creationId xmlns:p14="http://schemas.microsoft.com/office/powerpoint/2010/main" val="32208008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6"/>
          <p:cNvSpPr>
            <a:spLocks noChangeArrowheads="1"/>
          </p:cNvSpPr>
          <p:nvPr/>
        </p:nvSpPr>
        <p:spPr bwMode="auto">
          <a:xfrm>
            <a:off x="0" y="0"/>
            <a:ext cx="9144000" cy="6858000"/>
          </a:xfrm>
          <a:prstGeom prst="rect">
            <a:avLst/>
          </a:prstGeom>
          <a:solidFill>
            <a:srgbClr val="9C213F"/>
          </a:solidFill>
          <a:ln>
            <a:noFill/>
          </a:ln>
          <a:extLst/>
        </p:spPr>
        <p:txBody>
          <a:bodyPr wrap="none" anchor="ctr"/>
          <a:lstStyle/>
          <a:p>
            <a:pPr algn="ctr"/>
            <a:endParaRPr lang="en-US" sz="1800">
              <a:solidFill>
                <a:srgbClr val="C00000"/>
              </a:solidFill>
            </a:endParaRPr>
          </a:p>
        </p:txBody>
      </p:sp>
      <p:sp>
        <p:nvSpPr>
          <p:cNvPr id="2051" name="Rectangle 4"/>
          <p:cNvSpPr>
            <a:spLocks noGrp="1" noChangeArrowheads="1"/>
          </p:cNvSpPr>
          <p:nvPr>
            <p:ph type="ctrTitle"/>
          </p:nvPr>
        </p:nvSpPr>
        <p:spPr>
          <a:xfrm>
            <a:off x="363538" y="3254375"/>
            <a:ext cx="6800850" cy="1470025"/>
          </a:xfrm>
        </p:spPr>
        <p:txBody>
          <a:bodyPr/>
          <a:lstStyle/>
          <a:p>
            <a:pPr eaLnBrk="1" hangingPunct="1">
              <a:lnSpc>
                <a:spcPct val="85000"/>
              </a:lnSpc>
            </a:pPr>
            <a:r>
              <a:rPr lang="en-GB" sz="3600" dirty="0" smtClean="0">
                <a:solidFill>
                  <a:schemeClr val="bg1"/>
                </a:solidFill>
              </a:rPr>
              <a:t>Our governance</a:t>
            </a:r>
          </a:p>
        </p:txBody>
      </p:sp>
      <p:pic>
        <p:nvPicPr>
          <p:cNvPr id="2052" name="Picture 7" descr="NAO---White-reversed-ou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588" y="395288"/>
            <a:ext cx="2016125"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Line 10"/>
          <p:cNvSpPr>
            <a:spLocks noChangeShapeType="1"/>
          </p:cNvSpPr>
          <p:nvPr/>
        </p:nvSpPr>
        <p:spPr bwMode="auto">
          <a:xfrm>
            <a:off x="0" y="2205038"/>
            <a:ext cx="91440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GB"/>
          </a:p>
        </p:txBody>
      </p:sp>
    </p:spTree>
    <p:extLst>
      <p:ext uri="{BB962C8B-B14F-4D97-AF65-F5344CB8AC3E}">
        <p14:creationId xmlns:p14="http://schemas.microsoft.com/office/powerpoint/2010/main" val="30986796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GB" dirty="0" smtClean="0">
                <a:solidFill>
                  <a:schemeClr val="tx1"/>
                </a:solidFill>
              </a:rPr>
              <a:t>NAO board members </a:t>
            </a:r>
          </a:p>
        </p:txBody>
      </p:sp>
      <p:sp>
        <p:nvSpPr>
          <p:cNvPr id="27651" name="Rectangle 3"/>
          <p:cNvSpPr>
            <a:spLocks noGrp="1" noChangeArrowheads="1"/>
          </p:cNvSpPr>
          <p:nvPr>
            <p:ph type="body" idx="1"/>
          </p:nvPr>
        </p:nvSpPr>
        <p:spPr>
          <a:xfrm>
            <a:off x="467544" y="1340768"/>
            <a:ext cx="8064896" cy="4680520"/>
          </a:xfrm>
        </p:spPr>
        <p:txBody>
          <a:bodyPr/>
          <a:lstStyle/>
          <a:p>
            <a:pPr>
              <a:lnSpc>
                <a:spcPct val="80000"/>
              </a:lnSpc>
              <a:spcAft>
                <a:spcPts val="600"/>
              </a:spcAft>
              <a:buFontTx/>
              <a:buNone/>
            </a:pPr>
            <a:r>
              <a:rPr lang="en-GB" sz="2000" b="1" dirty="0">
                <a:solidFill>
                  <a:srgbClr val="9C213F"/>
                </a:solidFill>
              </a:rPr>
              <a:t>Non-executive members</a:t>
            </a:r>
          </a:p>
          <a:p>
            <a:pPr marL="0" indent="0">
              <a:lnSpc>
                <a:spcPct val="80000"/>
              </a:lnSpc>
              <a:spcAft>
                <a:spcPts val="600"/>
              </a:spcAft>
              <a:buNone/>
            </a:pPr>
            <a:r>
              <a:rPr lang="en-GB" sz="2000" b="1" dirty="0"/>
              <a:t>Professor Sir Andrew Likierman</a:t>
            </a:r>
            <a:r>
              <a:rPr lang="en-GB" sz="2000" dirty="0"/>
              <a:t> Chairman</a:t>
            </a:r>
          </a:p>
          <a:p>
            <a:pPr marL="0" indent="0">
              <a:lnSpc>
                <a:spcPct val="80000"/>
              </a:lnSpc>
              <a:spcAft>
                <a:spcPts val="600"/>
              </a:spcAft>
              <a:buNone/>
            </a:pPr>
            <a:r>
              <a:rPr lang="en-GB" sz="2000" b="1" dirty="0"/>
              <a:t>Gillian Guy </a:t>
            </a:r>
            <a:r>
              <a:rPr lang="en-GB" sz="2000" dirty="0" smtClean="0"/>
              <a:t>Chair of the Audit Committee</a:t>
            </a:r>
          </a:p>
          <a:p>
            <a:pPr marL="0" indent="0">
              <a:lnSpc>
                <a:spcPct val="80000"/>
              </a:lnSpc>
              <a:spcAft>
                <a:spcPts val="600"/>
              </a:spcAft>
              <a:buNone/>
            </a:pPr>
            <a:r>
              <a:rPr lang="en-GB" sz="2000" b="1" dirty="0" smtClean="0"/>
              <a:t>Paula </a:t>
            </a:r>
            <a:r>
              <a:rPr lang="en-GB" sz="2000" b="1" dirty="0"/>
              <a:t>Hay-Plumb </a:t>
            </a:r>
            <a:r>
              <a:rPr lang="en-GB" sz="2000" dirty="0"/>
              <a:t>Senior independent board member and </a:t>
            </a:r>
            <a:br>
              <a:rPr lang="en-GB" sz="2000" dirty="0"/>
            </a:br>
            <a:r>
              <a:rPr lang="en-GB" sz="2000" dirty="0"/>
              <a:t>Chair of the Remuneration and nominations committee</a:t>
            </a:r>
          </a:p>
          <a:p>
            <a:pPr marL="0" indent="0">
              <a:lnSpc>
                <a:spcPct val="80000"/>
              </a:lnSpc>
              <a:spcAft>
                <a:spcPts val="600"/>
              </a:spcAft>
              <a:buNone/>
            </a:pPr>
            <a:r>
              <a:rPr lang="en-GB" sz="2000" b="1" dirty="0" err="1"/>
              <a:t>Naaz</a:t>
            </a:r>
            <a:r>
              <a:rPr lang="en-GB" sz="2000" b="1" dirty="0"/>
              <a:t> Coker</a:t>
            </a:r>
          </a:p>
          <a:p>
            <a:pPr marL="0" indent="0">
              <a:lnSpc>
                <a:spcPct val="80000"/>
              </a:lnSpc>
              <a:spcAft>
                <a:spcPts val="600"/>
              </a:spcAft>
              <a:buNone/>
            </a:pPr>
            <a:r>
              <a:rPr lang="en-GB" sz="2000" b="1" dirty="0"/>
              <a:t>Dame Mary Keegan</a:t>
            </a:r>
            <a:r>
              <a:rPr lang="en-GB" sz="2000" dirty="0"/>
              <a:t> </a:t>
            </a:r>
            <a:endParaRPr lang="en-GB" sz="2000" dirty="0" smtClean="0"/>
          </a:p>
          <a:p>
            <a:pPr marL="0" indent="0">
              <a:lnSpc>
                <a:spcPct val="80000"/>
              </a:lnSpc>
              <a:spcAft>
                <a:spcPts val="600"/>
              </a:spcAft>
              <a:buNone/>
            </a:pPr>
            <a:endParaRPr lang="en-GB" sz="1800" b="1" dirty="0"/>
          </a:p>
          <a:p>
            <a:pPr>
              <a:lnSpc>
                <a:spcPct val="80000"/>
              </a:lnSpc>
              <a:spcAft>
                <a:spcPts val="600"/>
              </a:spcAft>
              <a:buFontTx/>
              <a:buNone/>
            </a:pPr>
            <a:r>
              <a:rPr lang="en-GB" sz="2000" b="1" dirty="0" smtClean="0">
                <a:solidFill>
                  <a:srgbClr val="9C213F"/>
                </a:solidFill>
              </a:rPr>
              <a:t>Executive members</a:t>
            </a:r>
            <a:endParaRPr lang="en-GB" sz="2000" b="1" u="sng" dirty="0" smtClean="0">
              <a:solidFill>
                <a:srgbClr val="9C213F"/>
              </a:solidFill>
            </a:endParaRPr>
          </a:p>
          <a:p>
            <a:pPr marL="0" indent="0">
              <a:lnSpc>
                <a:spcPct val="80000"/>
              </a:lnSpc>
              <a:spcAft>
                <a:spcPts val="600"/>
              </a:spcAft>
              <a:buNone/>
            </a:pPr>
            <a:r>
              <a:rPr lang="en-GB" sz="2000" b="1" dirty="0" smtClean="0"/>
              <a:t>Amyas Morse</a:t>
            </a:r>
            <a:r>
              <a:rPr lang="en-GB" sz="2000" dirty="0" smtClean="0"/>
              <a:t> Comptroller and Auditor General </a:t>
            </a:r>
          </a:p>
          <a:p>
            <a:pPr marL="0" indent="0">
              <a:lnSpc>
                <a:spcPct val="80000"/>
              </a:lnSpc>
              <a:spcAft>
                <a:spcPts val="600"/>
              </a:spcAft>
              <a:buNone/>
            </a:pPr>
            <a:r>
              <a:rPr lang="en-GB" sz="2000" b="1" dirty="0" smtClean="0"/>
              <a:t>Michael Whitehouse</a:t>
            </a:r>
            <a:r>
              <a:rPr lang="en-GB" sz="2000" dirty="0" smtClean="0"/>
              <a:t> Chief Operating Officer </a:t>
            </a:r>
          </a:p>
          <a:p>
            <a:pPr marL="0" indent="0">
              <a:lnSpc>
                <a:spcPct val="80000"/>
              </a:lnSpc>
              <a:spcAft>
                <a:spcPts val="600"/>
              </a:spcAft>
              <a:buNone/>
            </a:pPr>
            <a:r>
              <a:rPr lang="en-GB" sz="2000" b="1" dirty="0" smtClean="0"/>
              <a:t>Gabrielle Cohen</a:t>
            </a:r>
            <a:r>
              <a:rPr lang="en-GB" sz="2000" dirty="0" smtClean="0"/>
              <a:t> Executive Leader (stakeholder </a:t>
            </a:r>
            <a:r>
              <a:rPr lang="en-GB" sz="2000" dirty="0"/>
              <a:t>r</a:t>
            </a:r>
            <a:r>
              <a:rPr lang="en-GB" sz="2000" dirty="0" smtClean="0"/>
              <a:t>elations)</a:t>
            </a:r>
          </a:p>
          <a:p>
            <a:pPr marL="0" indent="0">
              <a:lnSpc>
                <a:spcPct val="80000"/>
              </a:lnSpc>
              <a:spcAft>
                <a:spcPts val="600"/>
              </a:spcAft>
              <a:buNone/>
            </a:pPr>
            <a:r>
              <a:rPr lang="en-GB" sz="2000" b="1" dirty="0" smtClean="0"/>
              <a:t>John Thorpe </a:t>
            </a:r>
            <a:r>
              <a:rPr lang="en-GB" sz="2000" dirty="0" smtClean="0"/>
              <a:t>Executive Leader (</a:t>
            </a:r>
            <a:r>
              <a:rPr lang="en-GB" sz="2000" dirty="0"/>
              <a:t>e</a:t>
            </a:r>
            <a:r>
              <a:rPr lang="en-GB" sz="2000" dirty="0" smtClean="0"/>
              <a:t>conomic affairs)</a:t>
            </a:r>
          </a:p>
          <a:p>
            <a:pPr>
              <a:lnSpc>
                <a:spcPct val="80000"/>
              </a:lnSpc>
            </a:pPr>
            <a:endParaRPr lang="en-GB" sz="1000" dirty="0" smtClean="0"/>
          </a:p>
          <a:p>
            <a:pPr>
              <a:lnSpc>
                <a:spcPct val="80000"/>
              </a:lnSpc>
            </a:pPr>
            <a:endParaRPr lang="en-GB" sz="2000" dirty="0" smtClean="0"/>
          </a:p>
        </p:txBody>
      </p:sp>
    </p:spTree>
    <p:extLst>
      <p:ext uri="{BB962C8B-B14F-4D97-AF65-F5344CB8AC3E}">
        <p14:creationId xmlns:p14="http://schemas.microsoft.com/office/powerpoint/2010/main" val="3876449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457200" y="274638"/>
            <a:ext cx="8218488" cy="1143000"/>
          </a:xfrm>
        </p:spPr>
        <p:txBody>
          <a:bodyPr/>
          <a:lstStyle/>
          <a:p>
            <a:r>
              <a:rPr lang="en-GB" dirty="0" smtClean="0">
                <a:solidFill>
                  <a:schemeClr val="tx1"/>
                </a:solidFill>
              </a:rPr>
              <a:t>NAO leadership </a:t>
            </a:r>
            <a:r>
              <a:rPr lang="en-GB" dirty="0">
                <a:solidFill>
                  <a:schemeClr val="tx1"/>
                </a:solidFill>
              </a:rPr>
              <a:t>t</a:t>
            </a:r>
            <a:r>
              <a:rPr lang="en-GB" dirty="0" smtClean="0">
                <a:solidFill>
                  <a:schemeClr val="tx1"/>
                </a:solidFill>
              </a:rPr>
              <a:t>eam</a:t>
            </a:r>
          </a:p>
        </p:txBody>
      </p:sp>
      <p:sp>
        <p:nvSpPr>
          <p:cNvPr id="2" name="Rectangle 1"/>
          <p:cNvSpPr/>
          <p:nvPr/>
        </p:nvSpPr>
        <p:spPr>
          <a:xfrm>
            <a:off x="389722" y="5836037"/>
            <a:ext cx="1301958" cy="276999"/>
          </a:xfrm>
          <a:prstGeom prst="rect">
            <a:avLst/>
          </a:prstGeom>
        </p:spPr>
        <p:txBody>
          <a:bodyPr wrap="none">
            <a:spAutoFit/>
          </a:bodyPr>
          <a:lstStyle/>
          <a:p>
            <a:pPr lvl="0" algn="r"/>
            <a:r>
              <a:rPr lang="en-GB" sz="1200" dirty="0">
                <a:solidFill>
                  <a:srgbClr val="000000"/>
                </a:solidFill>
              </a:rPr>
              <a:t>* </a:t>
            </a:r>
            <a:r>
              <a:rPr lang="en-GB" sz="1200" dirty="0" smtClean="0">
                <a:solidFill>
                  <a:srgbClr val="000000"/>
                </a:solidFill>
              </a:rPr>
              <a:t>Board </a:t>
            </a:r>
            <a:r>
              <a:rPr lang="en-GB" sz="1200" dirty="0">
                <a:solidFill>
                  <a:srgbClr val="000000"/>
                </a:solidFill>
              </a:rPr>
              <a:t>member</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650" y="1085850"/>
            <a:ext cx="8648700" cy="468630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18488" cy="1143000"/>
          </a:xfrm>
        </p:spPr>
        <p:txBody>
          <a:bodyPr/>
          <a:lstStyle/>
          <a:p>
            <a:r>
              <a:rPr lang="en-GB" dirty="0" smtClean="0">
                <a:solidFill>
                  <a:schemeClr val="tx1"/>
                </a:solidFill>
              </a:rPr>
              <a:t>Governance</a:t>
            </a:r>
            <a:endParaRPr lang="en-GB" dirty="0">
              <a:solidFill>
                <a:schemeClr val="tx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255" y="1340768"/>
            <a:ext cx="7925487" cy="4682134"/>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23" y="1412776"/>
            <a:ext cx="8842441" cy="4789136"/>
          </a:xfrm>
          <a:prstGeom prst="rect">
            <a:avLst/>
          </a:prstGeom>
        </p:spPr>
      </p:pic>
    </p:spTree>
    <p:extLst>
      <p:ext uri="{BB962C8B-B14F-4D97-AF65-F5344CB8AC3E}">
        <p14:creationId xmlns:p14="http://schemas.microsoft.com/office/powerpoint/2010/main" val="14717996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GB" dirty="0" smtClean="0">
                <a:solidFill>
                  <a:schemeClr val="tx1"/>
                </a:solidFill>
              </a:rPr>
              <a:t>Who audits the NAO?</a:t>
            </a:r>
          </a:p>
        </p:txBody>
      </p:sp>
      <p:sp>
        <p:nvSpPr>
          <p:cNvPr id="29699" name="Rectangle 3"/>
          <p:cNvSpPr>
            <a:spLocks noGrp="1" noChangeArrowheads="1"/>
          </p:cNvSpPr>
          <p:nvPr>
            <p:ph type="body" idx="1"/>
          </p:nvPr>
        </p:nvSpPr>
        <p:spPr>
          <a:xfrm>
            <a:off x="468313" y="1484313"/>
            <a:ext cx="6335935" cy="3960812"/>
          </a:xfrm>
        </p:spPr>
        <p:txBody>
          <a:bodyPr/>
          <a:lstStyle/>
          <a:p>
            <a:pPr marL="0" indent="0">
              <a:spcBef>
                <a:spcPts val="0"/>
              </a:spcBef>
              <a:spcAft>
                <a:spcPts val="1200"/>
              </a:spcAft>
              <a:buFontTx/>
              <a:buNone/>
            </a:pPr>
            <a:r>
              <a:rPr lang="en-GB" sz="2800" b="1" dirty="0" smtClean="0">
                <a:solidFill>
                  <a:srgbClr val="9C213F"/>
                </a:solidFill>
              </a:rPr>
              <a:t>The Public Accounts Commission, </a:t>
            </a:r>
            <a:br>
              <a:rPr lang="en-GB" sz="2800" b="1" dirty="0" smtClean="0">
                <a:solidFill>
                  <a:srgbClr val="9C213F"/>
                </a:solidFill>
              </a:rPr>
            </a:br>
            <a:r>
              <a:rPr lang="en-GB" sz="2800" b="1" dirty="0" smtClean="0">
                <a:solidFill>
                  <a:srgbClr val="9C213F"/>
                </a:solidFill>
              </a:rPr>
              <a:t>a committee of MPs</a:t>
            </a:r>
            <a:endParaRPr lang="en-GB" sz="2800" dirty="0" smtClean="0">
              <a:solidFill>
                <a:srgbClr val="9C213F"/>
              </a:solidFill>
            </a:endParaRPr>
          </a:p>
          <a:p>
            <a:pPr>
              <a:lnSpc>
                <a:spcPct val="150000"/>
              </a:lnSpc>
              <a:spcBef>
                <a:spcPts val="0"/>
              </a:spcBef>
              <a:spcAft>
                <a:spcPts val="1200"/>
              </a:spcAft>
            </a:pPr>
            <a:r>
              <a:rPr lang="en-GB" sz="2800" dirty="0"/>
              <a:t>Approves our budget</a:t>
            </a:r>
          </a:p>
          <a:p>
            <a:pPr>
              <a:lnSpc>
                <a:spcPct val="105000"/>
              </a:lnSpc>
              <a:spcBef>
                <a:spcPts val="0"/>
              </a:spcBef>
              <a:spcAft>
                <a:spcPts val="1200"/>
              </a:spcAft>
            </a:pPr>
            <a:r>
              <a:rPr lang="en-GB" sz="2800" dirty="0"/>
              <a:t>Scrutinises costs and performance</a:t>
            </a:r>
          </a:p>
          <a:p>
            <a:pPr>
              <a:lnSpc>
                <a:spcPct val="105000"/>
              </a:lnSpc>
              <a:spcBef>
                <a:spcPts val="0"/>
              </a:spcBef>
              <a:spcAft>
                <a:spcPts val="1200"/>
              </a:spcAft>
            </a:pPr>
            <a:r>
              <a:rPr lang="en-GB" sz="2800" dirty="0"/>
              <a:t>Appoints </a:t>
            </a:r>
            <a:r>
              <a:rPr lang="en-GB" sz="2800" dirty="0" smtClean="0"/>
              <a:t>our external </a:t>
            </a:r>
            <a:r>
              <a:rPr lang="en-GB" sz="2800" dirty="0"/>
              <a:t>auditors</a:t>
            </a:r>
          </a:p>
          <a:p>
            <a:pPr>
              <a:lnSpc>
                <a:spcPct val="105000"/>
              </a:lnSpc>
              <a:spcBef>
                <a:spcPts val="0"/>
              </a:spcBef>
              <a:spcAft>
                <a:spcPts val="1200"/>
              </a:spcAft>
            </a:pPr>
            <a:r>
              <a:rPr lang="en-GB" sz="2800" dirty="0"/>
              <a:t>Commissions </a:t>
            </a:r>
            <a:r>
              <a:rPr lang="en-GB" sz="2800" dirty="0" smtClean="0"/>
              <a:t>value-for-money </a:t>
            </a:r>
            <a:r>
              <a:rPr lang="en-GB" sz="2800" dirty="0"/>
              <a:t>studies of </a:t>
            </a:r>
            <a:r>
              <a:rPr lang="en-GB" sz="2800" dirty="0" smtClean="0"/>
              <a:t>our </a:t>
            </a:r>
            <a:r>
              <a:rPr lang="en-GB" sz="2800" dirty="0"/>
              <a:t>work</a:t>
            </a:r>
          </a:p>
          <a:p>
            <a:pPr>
              <a:lnSpc>
                <a:spcPct val="90000"/>
              </a:lnSpc>
            </a:pPr>
            <a:endParaRPr lang="en-GB" sz="2800"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6"/>
          <p:cNvSpPr>
            <a:spLocks noChangeArrowheads="1"/>
          </p:cNvSpPr>
          <p:nvPr/>
        </p:nvSpPr>
        <p:spPr bwMode="auto">
          <a:xfrm>
            <a:off x="0" y="0"/>
            <a:ext cx="9144000" cy="6858000"/>
          </a:xfrm>
          <a:prstGeom prst="rect">
            <a:avLst/>
          </a:prstGeom>
          <a:solidFill>
            <a:srgbClr val="9C213F"/>
          </a:solidFill>
          <a:ln>
            <a:noFill/>
          </a:ln>
          <a:extLst/>
        </p:spPr>
        <p:txBody>
          <a:bodyPr wrap="none" anchor="ctr"/>
          <a:lstStyle/>
          <a:p>
            <a:pPr algn="ctr"/>
            <a:endParaRPr lang="en-US" sz="1800">
              <a:solidFill>
                <a:srgbClr val="C00000"/>
              </a:solidFill>
            </a:endParaRPr>
          </a:p>
        </p:txBody>
      </p:sp>
      <p:sp>
        <p:nvSpPr>
          <p:cNvPr id="2051" name="Rectangle 4"/>
          <p:cNvSpPr>
            <a:spLocks noGrp="1" noChangeArrowheads="1"/>
          </p:cNvSpPr>
          <p:nvPr>
            <p:ph type="ctrTitle"/>
          </p:nvPr>
        </p:nvSpPr>
        <p:spPr>
          <a:xfrm>
            <a:off x="363538" y="3254375"/>
            <a:ext cx="6800850" cy="1470025"/>
          </a:xfrm>
        </p:spPr>
        <p:txBody>
          <a:bodyPr/>
          <a:lstStyle/>
          <a:p>
            <a:pPr eaLnBrk="1" hangingPunct="1">
              <a:lnSpc>
                <a:spcPct val="85000"/>
              </a:lnSpc>
            </a:pPr>
            <a:r>
              <a:rPr lang="en-GB" sz="3600" dirty="0" smtClean="0">
                <a:solidFill>
                  <a:schemeClr val="bg1"/>
                </a:solidFill>
              </a:rPr>
              <a:t>Other corporate information</a:t>
            </a:r>
          </a:p>
        </p:txBody>
      </p:sp>
      <p:pic>
        <p:nvPicPr>
          <p:cNvPr id="2052" name="Picture 7" descr="NAO---White-reversed-ou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588" y="395288"/>
            <a:ext cx="2016125"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Line 10"/>
          <p:cNvSpPr>
            <a:spLocks noChangeShapeType="1"/>
          </p:cNvSpPr>
          <p:nvPr/>
        </p:nvSpPr>
        <p:spPr bwMode="auto">
          <a:xfrm>
            <a:off x="0" y="2205038"/>
            <a:ext cx="91440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GB"/>
          </a:p>
        </p:txBody>
      </p:sp>
    </p:spTree>
    <p:extLst>
      <p:ext uri="{BB962C8B-B14F-4D97-AF65-F5344CB8AC3E}">
        <p14:creationId xmlns:p14="http://schemas.microsoft.com/office/powerpoint/2010/main" val="31236344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6"/>
          <p:cNvSpPr>
            <a:spLocks noChangeArrowheads="1"/>
          </p:cNvSpPr>
          <p:nvPr/>
        </p:nvSpPr>
        <p:spPr bwMode="auto">
          <a:xfrm>
            <a:off x="0" y="0"/>
            <a:ext cx="9144000" cy="6858000"/>
          </a:xfrm>
          <a:prstGeom prst="rect">
            <a:avLst/>
          </a:prstGeom>
          <a:solidFill>
            <a:srgbClr val="9C213F"/>
          </a:solidFill>
          <a:ln>
            <a:noFill/>
          </a:ln>
          <a:extLst/>
        </p:spPr>
        <p:txBody>
          <a:bodyPr wrap="none" anchor="ctr"/>
          <a:lstStyle/>
          <a:p>
            <a:pPr algn="ctr"/>
            <a:endParaRPr lang="en-US" sz="1800">
              <a:solidFill>
                <a:srgbClr val="C00000"/>
              </a:solidFill>
            </a:endParaRPr>
          </a:p>
        </p:txBody>
      </p:sp>
      <p:sp>
        <p:nvSpPr>
          <p:cNvPr id="2051" name="Rectangle 4"/>
          <p:cNvSpPr>
            <a:spLocks noGrp="1" noChangeArrowheads="1"/>
          </p:cNvSpPr>
          <p:nvPr>
            <p:ph type="ctrTitle"/>
          </p:nvPr>
        </p:nvSpPr>
        <p:spPr>
          <a:xfrm>
            <a:off x="363538" y="3254375"/>
            <a:ext cx="6800850" cy="1470025"/>
          </a:xfrm>
        </p:spPr>
        <p:txBody>
          <a:bodyPr/>
          <a:lstStyle/>
          <a:p>
            <a:pPr eaLnBrk="1" hangingPunct="1">
              <a:lnSpc>
                <a:spcPct val="85000"/>
              </a:lnSpc>
            </a:pPr>
            <a:r>
              <a:rPr lang="en-GB" sz="3600" dirty="0" smtClean="0">
                <a:solidFill>
                  <a:schemeClr val="bg1"/>
                </a:solidFill>
              </a:rPr>
              <a:t>Overview</a:t>
            </a:r>
          </a:p>
        </p:txBody>
      </p:sp>
      <p:pic>
        <p:nvPicPr>
          <p:cNvPr id="2052" name="Picture 7" descr="NAO---White-reversed-ou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588" y="395288"/>
            <a:ext cx="2016125"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Line 10"/>
          <p:cNvSpPr>
            <a:spLocks noChangeShapeType="1"/>
          </p:cNvSpPr>
          <p:nvPr/>
        </p:nvSpPr>
        <p:spPr bwMode="auto">
          <a:xfrm>
            <a:off x="0" y="2205038"/>
            <a:ext cx="91440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GB"/>
          </a:p>
        </p:txBody>
      </p:sp>
    </p:spTree>
    <p:extLst>
      <p:ext uri="{BB962C8B-B14F-4D97-AF65-F5344CB8AC3E}">
        <p14:creationId xmlns:p14="http://schemas.microsoft.com/office/powerpoint/2010/main" val="25237583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457200" y="274638"/>
            <a:ext cx="8218488" cy="1143000"/>
          </a:xfrm>
        </p:spPr>
        <p:txBody>
          <a:bodyPr/>
          <a:lstStyle/>
          <a:p>
            <a:r>
              <a:rPr lang="en-GB" dirty="0" smtClean="0">
                <a:solidFill>
                  <a:schemeClr val="tx1"/>
                </a:solidFill>
              </a:rPr>
              <a:t>Key corporate data</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4187" t="8046"/>
          <a:stretch/>
        </p:blipFill>
        <p:spPr>
          <a:xfrm>
            <a:off x="35496" y="1429406"/>
            <a:ext cx="8282186" cy="4305057"/>
          </a:xfrm>
          <a:prstGeom prst="rect">
            <a:avLst/>
          </a:prstGeom>
        </p:spPr>
      </p:pic>
    </p:spTree>
    <p:extLst>
      <p:ext uri="{BB962C8B-B14F-4D97-AF65-F5344CB8AC3E}">
        <p14:creationId xmlns:p14="http://schemas.microsoft.com/office/powerpoint/2010/main" val="12977366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GB" dirty="0" smtClean="0">
                <a:solidFill>
                  <a:schemeClr val="tx1"/>
                </a:solidFill>
              </a:rPr>
              <a:t>Our people </a:t>
            </a:r>
          </a:p>
        </p:txBody>
      </p:sp>
      <p:sp>
        <p:nvSpPr>
          <p:cNvPr id="32771" name="Rectangle 3"/>
          <p:cNvSpPr>
            <a:spLocks noGrp="1" noChangeArrowheads="1"/>
          </p:cNvSpPr>
          <p:nvPr>
            <p:ph type="body" idx="1"/>
          </p:nvPr>
        </p:nvSpPr>
        <p:spPr>
          <a:xfrm>
            <a:off x="541089" y="1628800"/>
            <a:ext cx="8207375" cy="4320480"/>
          </a:xfrm>
        </p:spPr>
        <p:txBody>
          <a:bodyPr/>
          <a:lstStyle/>
          <a:p>
            <a:pPr>
              <a:lnSpc>
                <a:spcPct val="105000"/>
              </a:lnSpc>
              <a:spcBef>
                <a:spcPts val="0"/>
              </a:spcBef>
              <a:spcAft>
                <a:spcPts val="1200"/>
              </a:spcAft>
            </a:pPr>
            <a:r>
              <a:rPr lang="en-GB" dirty="0"/>
              <a:t>Accountants</a:t>
            </a:r>
          </a:p>
          <a:p>
            <a:pPr>
              <a:lnSpc>
                <a:spcPct val="105000"/>
              </a:lnSpc>
              <a:spcBef>
                <a:spcPts val="0"/>
              </a:spcBef>
              <a:spcAft>
                <a:spcPts val="1200"/>
              </a:spcAft>
            </a:pPr>
            <a:r>
              <a:rPr lang="en-GB" dirty="0"/>
              <a:t>Statisticians</a:t>
            </a:r>
          </a:p>
          <a:p>
            <a:pPr>
              <a:lnSpc>
                <a:spcPct val="105000"/>
              </a:lnSpc>
              <a:spcBef>
                <a:spcPts val="0"/>
              </a:spcBef>
              <a:spcAft>
                <a:spcPts val="1200"/>
              </a:spcAft>
            </a:pPr>
            <a:r>
              <a:rPr lang="en-GB" dirty="0"/>
              <a:t>Economists</a:t>
            </a:r>
          </a:p>
          <a:p>
            <a:pPr>
              <a:lnSpc>
                <a:spcPct val="105000"/>
              </a:lnSpc>
              <a:spcBef>
                <a:spcPts val="0"/>
              </a:spcBef>
              <a:spcAft>
                <a:spcPts val="1200"/>
              </a:spcAft>
            </a:pPr>
            <a:r>
              <a:rPr lang="en-GB" dirty="0"/>
              <a:t>Social scientists</a:t>
            </a:r>
          </a:p>
          <a:p>
            <a:pPr>
              <a:lnSpc>
                <a:spcPct val="105000"/>
              </a:lnSpc>
              <a:spcBef>
                <a:spcPts val="0"/>
              </a:spcBef>
              <a:spcAft>
                <a:spcPts val="1200"/>
              </a:spcAft>
            </a:pPr>
            <a:r>
              <a:rPr lang="en-GB" dirty="0"/>
              <a:t>Technical specialists</a:t>
            </a:r>
          </a:p>
          <a:p>
            <a:pPr>
              <a:lnSpc>
                <a:spcPct val="105000"/>
              </a:lnSpc>
              <a:spcBef>
                <a:spcPts val="0"/>
              </a:spcBef>
              <a:spcAft>
                <a:spcPts val="1200"/>
              </a:spcAft>
            </a:pPr>
            <a:r>
              <a:rPr lang="en-GB" dirty="0"/>
              <a:t>Client specialists</a:t>
            </a:r>
          </a:p>
          <a:p>
            <a:pPr>
              <a:buFontTx/>
              <a:buNone/>
            </a:pPr>
            <a:endParaRPr lang="en-GB" sz="2800"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GB" dirty="0" smtClean="0">
                <a:solidFill>
                  <a:schemeClr val="tx1"/>
                </a:solidFill>
              </a:rPr>
              <a:t>Our role in the accountancy profession </a:t>
            </a:r>
          </a:p>
        </p:txBody>
      </p:sp>
      <p:sp>
        <p:nvSpPr>
          <p:cNvPr id="33795" name="Rectangle 3"/>
          <p:cNvSpPr>
            <a:spLocks noGrp="1" noChangeArrowheads="1"/>
          </p:cNvSpPr>
          <p:nvPr>
            <p:ph type="body" idx="1"/>
          </p:nvPr>
        </p:nvSpPr>
        <p:spPr>
          <a:xfrm>
            <a:off x="468314" y="1700436"/>
            <a:ext cx="7416800" cy="3960812"/>
          </a:xfrm>
        </p:spPr>
        <p:txBody>
          <a:bodyPr/>
          <a:lstStyle/>
          <a:p>
            <a:pPr marL="0" indent="0">
              <a:lnSpc>
                <a:spcPct val="105000"/>
              </a:lnSpc>
              <a:spcBef>
                <a:spcPts val="0"/>
              </a:spcBef>
              <a:spcAft>
                <a:spcPts val="1200"/>
              </a:spcAft>
              <a:buNone/>
            </a:pPr>
            <a:r>
              <a:rPr lang="en-GB" sz="2800" dirty="0" smtClean="0"/>
              <a:t>We sit on the following boards and councils:</a:t>
            </a:r>
          </a:p>
          <a:p>
            <a:pPr>
              <a:lnSpc>
                <a:spcPct val="105000"/>
              </a:lnSpc>
              <a:spcBef>
                <a:spcPts val="0"/>
              </a:spcBef>
              <a:spcAft>
                <a:spcPts val="1200"/>
              </a:spcAft>
            </a:pPr>
            <a:r>
              <a:rPr lang="en-GB" sz="2800" dirty="0" smtClean="0"/>
              <a:t>HM </a:t>
            </a:r>
            <a:r>
              <a:rPr lang="en-GB" sz="2800" dirty="0"/>
              <a:t>Treasury’s f</a:t>
            </a:r>
            <a:r>
              <a:rPr lang="en-GB" sz="2800" dirty="0" smtClean="0"/>
              <a:t>inancial </a:t>
            </a:r>
            <a:r>
              <a:rPr lang="en-GB" sz="2800" dirty="0"/>
              <a:t>r</a:t>
            </a:r>
            <a:r>
              <a:rPr lang="en-GB" sz="2800" dirty="0" smtClean="0"/>
              <a:t>eporting </a:t>
            </a:r>
            <a:r>
              <a:rPr lang="en-GB" sz="2800" dirty="0"/>
              <a:t>a</a:t>
            </a:r>
            <a:r>
              <a:rPr lang="en-GB" sz="2800" dirty="0" smtClean="0"/>
              <a:t>dvisory </a:t>
            </a:r>
            <a:r>
              <a:rPr lang="en-GB" sz="2800" dirty="0"/>
              <a:t>b</a:t>
            </a:r>
            <a:r>
              <a:rPr lang="en-GB" sz="2800" dirty="0" smtClean="0"/>
              <a:t>oard </a:t>
            </a:r>
          </a:p>
          <a:p>
            <a:pPr>
              <a:lnSpc>
                <a:spcPct val="105000"/>
              </a:lnSpc>
              <a:spcBef>
                <a:spcPts val="0"/>
              </a:spcBef>
              <a:spcAft>
                <a:spcPts val="1200"/>
              </a:spcAft>
            </a:pPr>
            <a:r>
              <a:rPr lang="en-GB" sz="2800" dirty="0" smtClean="0"/>
              <a:t>On </a:t>
            </a:r>
            <a:r>
              <a:rPr lang="en-GB" sz="2800" dirty="0" smtClean="0">
                <a:hlinkClick r:id="rId3"/>
              </a:rPr>
              <a:t>CIPFA</a:t>
            </a:r>
            <a:r>
              <a:rPr lang="en-GB" sz="2800" dirty="0" smtClean="0"/>
              <a:t>* </a:t>
            </a:r>
            <a:r>
              <a:rPr lang="en-GB" sz="2800" dirty="0"/>
              <a:t>and </a:t>
            </a:r>
            <a:r>
              <a:rPr lang="en-GB" sz="2800" dirty="0" smtClean="0">
                <a:hlinkClick r:id="rId4"/>
              </a:rPr>
              <a:t>ICAEW</a:t>
            </a:r>
            <a:r>
              <a:rPr lang="en-GB" sz="2800" dirty="0" smtClean="0"/>
              <a:t>** councils</a:t>
            </a:r>
            <a:endParaRPr lang="en-GB" sz="2800" dirty="0"/>
          </a:p>
          <a:p>
            <a:pPr>
              <a:lnSpc>
                <a:spcPct val="105000"/>
              </a:lnSpc>
              <a:spcBef>
                <a:spcPts val="0"/>
              </a:spcBef>
              <a:spcAft>
                <a:spcPts val="1200"/>
              </a:spcAft>
            </a:pPr>
            <a:r>
              <a:rPr lang="en-GB" sz="2800" dirty="0"/>
              <a:t>ICAEW f</a:t>
            </a:r>
            <a:r>
              <a:rPr lang="en-GB" sz="2800" dirty="0" smtClean="0"/>
              <a:t>inancial </a:t>
            </a:r>
            <a:r>
              <a:rPr lang="en-GB" sz="2800" dirty="0"/>
              <a:t>r</a:t>
            </a:r>
            <a:r>
              <a:rPr lang="en-GB" sz="2800" dirty="0" smtClean="0"/>
              <a:t>eporting committee</a:t>
            </a:r>
          </a:p>
          <a:p>
            <a:pPr marL="0" indent="0">
              <a:lnSpc>
                <a:spcPct val="105000"/>
              </a:lnSpc>
              <a:spcBef>
                <a:spcPts val="0"/>
              </a:spcBef>
              <a:spcAft>
                <a:spcPts val="1800"/>
              </a:spcAft>
              <a:buNone/>
            </a:pPr>
            <a:endParaRPr lang="en-GB" sz="2800" dirty="0"/>
          </a:p>
          <a:p>
            <a:pPr marL="0" indent="0">
              <a:buNone/>
            </a:pPr>
            <a:r>
              <a:rPr lang="en-GB" sz="1200" dirty="0" smtClean="0"/>
              <a:t>* Chartered Institute of Public Finance and Accountancy</a:t>
            </a:r>
          </a:p>
          <a:p>
            <a:pPr marL="0" indent="0">
              <a:buNone/>
            </a:pPr>
            <a:r>
              <a:rPr lang="en-GB" sz="1200" dirty="0" smtClean="0"/>
              <a:t>** Institute of Chartered Accountants in England and Wales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GB" dirty="0" smtClean="0">
                <a:solidFill>
                  <a:schemeClr val="tx1"/>
                </a:solidFill>
              </a:rPr>
              <a:t>Accreditations</a:t>
            </a:r>
          </a:p>
        </p:txBody>
      </p:sp>
      <p:sp>
        <p:nvSpPr>
          <p:cNvPr id="33795" name="Rectangle 3"/>
          <p:cNvSpPr>
            <a:spLocks noGrp="1" noChangeArrowheads="1"/>
          </p:cNvSpPr>
          <p:nvPr>
            <p:ph type="body" idx="1"/>
          </p:nvPr>
        </p:nvSpPr>
        <p:spPr>
          <a:xfrm>
            <a:off x="468314" y="1949479"/>
            <a:ext cx="7416800" cy="2088604"/>
          </a:xfrm>
        </p:spPr>
        <p:txBody>
          <a:bodyPr/>
          <a:lstStyle/>
          <a:p>
            <a:pPr marL="0" indent="0">
              <a:lnSpc>
                <a:spcPct val="105000"/>
              </a:lnSpc>
              <a:spcAft>
                <a:spcPts val="600"/>
              </a:spcAft>
              <a:buNone/>
            </a:pPr>
            <a:r>
              <a:rPr lang="en-GB" sz="2800" dirty="0" smtClean="0"/>
              <a:t>We are ranked </a:t>
            </a:r>
            <a:r>
              <a:rPr lang="en-GB" sz="2800" b="1" dirty="0" smtClean="0">
                <a:solidFill>
                  <a:srgbClr val="9C213F"/>
                </a:solidFill>
              </a:rPr>
              <a:t>158</a:t>
            </a:r>
            <a:r>
              <a:rPr lang="en-GB" sz="2800" b="1" baseline="30000" dirty="0" smtClean="0">
                <a:solidFill>
                  <a:srgbClr val="9C213F"/>
                </a:solidFill>
              </a:rPr>
              <a:t>th</a:t>
            </a:r>
            <a:r>
              <a:rPr lang="en-GB" sz="2800" dirty="0" smtClean="0">
                <a:solidFill>
                  <a:srgbClr val="9C213F"/>
                </a:solidFill>
              </a:rPr>
              <a:t> </a:t>
            </a:r>
            <a:r>
              <a:rPr lang="en-GB" sz="2800" dirty="0"/>
              <a:t>in the Guardian’s list of the top 300 employers that students most want to work </a:t>
            </a:r>
            <a:r>
              <a:rPr lang="en-GB" sz="2800" dirty="0" smtClean="0"/>
              <a:t>for.</a:t>
            </a:r>
          </a:p>
        </p:txBody>
      </p:sp>
      <p:pic>
        <p:nvPicPr>
          <p:cNvPr id="1026" name="Picture 2" descr="C:\Users\Cock877\AppData\Local\Microsoft\Windows\Temporary Internet Files\Content.Outlook\I36AF3VN\Investors_In_People_BLAC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0146" y="4290671"/>
            <a:ext cx="1752885" cy="52933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Cock877\AppData\Local\Microsoft\Windows\Temporary Internet Files\Content.Outlook\I36AF3VN\race for opportunityBW.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216" y="3953480"/>
            <a:ext cx="977740" cy="120371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Cock877\AppData\Local\Microsoft\Windows\Temporary Internet Files\Content.Outlook\I36AF3VN\Positive_about_Disabled_People_BLACK.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15816" y="3997138"/>
            <a:ext cx="1357135" cy="111639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N:\Administration\LOGOS_NEW\LOGOS\Stonewall DC\Stonewall Champions\Black text - High Re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64298" y="4196419"/>
            <a:ext cx="1419870" cy="717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66561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rPr>
              <a:t>Further information</a:t>
            </a:r>
            <a:endParaRPr lang="en-GB" dirty="0">
              <a:solidFill>
                <a:schemeClr val="tx1"/>
              </a:solidFill>
            </a:endParaRPr>
          </a:p>
        </p:txBody>
      </p:sp>
      <p:sp>
        <p:nvSpPr>
          <p:cNvPr id="3" name="Content Placeholder 2"/>
          <p:cNvSpPr>
            <a:spLocks noGrp="1"/>
          </p:cNvSpPr>
          <p:nvPr>
            <p:ph idx="1"/>
          </p:nvPr>
        </p:nvSpPr>
        <p:spPr>
          <a:xfrm>
            <a:off x="468313" y="1700436"/>
            <a:ext cx="8207375" cy="3960812"/>
          </a:xfrm>
        </p:spPr>
        <p:txBody>
          <a:bodyPr/>
          <a:lstStyle/>
          <a:p>
            <a:pPr>
              <a:lnSpc>
                <a:spcPct val="105000"/>
              </a:lnSpc>
              <a:spcBef>
                <a:spcPts val="0"/>
              </a:spcBef>
              <a:spcAft>
                <a:spcPts val="1200"/>
              </a:spcAft>
            </a:pPr>
            <a:r>
              <a:rPr lang="en-GB" sz="2800" dirty="0"/>
              <a:t>NAO </a:t>
            </a:r>
            <a:r>
              <a:rPr lang="en-GB" sz="2800" dirty="0" smtClean="0"/>
              <a:t>website </a:t>
            </a:r>
            <a:r>
              <a:rPr lang="en-GB" sz="2800" dirty="0">
                <a:hlinkClick r:id="rId3"/>
              </a:rPr>
              <a:t>www.nao.org.uk</a:t>
            </a:r>
            <a:endParaRPr lang="en-GB" sz="2800" dirty="0"/>
          </a:p>
          <a:p>
            <a:pPr>
              <a:lnSpc>
                <a:spcPct val="105000"/>
              </a:lnSpc>
              <a:spcBef>
                <a:spcPts val="0"/>
              </a:spcBef>
              <a:spcAft>
                <a:spcPts val="1200"/>
              </a:spcAft>
            </a:pPr>
            <a:r>
              <a:rPr lang="en-GB" sz="2800" dirty="0" smtClean="0"/>
              <a:t>Follow the NAO on Twitter </a:t>
            </a:r>
            <a:r>
              <a:rPr lang="en-GB" sz="2800" dirty="0">
                <a:hlinkClick r:id="rId4"/>
              </a:rPr>
              <a:t>@</a:t>
            </a:r>
            <a:r>
              <a:rPr lang="en-GB" sz="2800" dirty="0" err="1" smtClean="0">
                <a:hlinkClick r:id="rId4"/>
              </a:rPr>
              <a:t>NAOorguk</a:t>
            </a:r>
            <a:endParaRPr lang="en-GB" sz="2800" dirty="0" smtClean="0"/>
          </a:p>
          <a:p>
            <a:pPr>
              <a:lnSpc>
                <a:spcPct val="105000"/>
              </a:lnSpc>
              <a:spcBef>
                <a:spcPts val="0"/>
              </a:spcBef>
              <a:spcAft>
                <a:spcPts val="1200"/>
              </a:spcAft>
            </a:pPr>
            <a:r>
              <a:rPr lang="en-GB" sz="2800" dirty="0" smtClean="0"/>
              <a:t>Sign up for email alerts with </a:t>
            </a:r>
            <a:r>
              <a:rPr lang="en-GB" sz="2800" dirty="0" smtClean="0">
                <a:hlinkClick r:id="rId5"/>
              </a:rPr>
              <a:t>NAOdirect</a:t>
            </a:r>
            <a:endParaRPr lang="en-GB" sz="2800" dirty="0"/>
          </a:p>
          <a:p>
            <a:pPr>
              <a:lnSpc>
                <a:spcPct val="105000"/>
              </a:lnSpc>
              <a:spcBef>
                <a:spcPts val="0"/>
              </a:spcBef>
              <a:spcAft>
                <a:spcPts val="1200"/>
              </a:spcAft>
            </a:pPr>
            <a:r>
              <a:rPr lang="en-GB" sz="2800" dirty="0"/>
              <a:t>NAO videos on </a:t>
            </a:r>
            <a:r>
              <a:rPr lang="en-GB" sz="2800" dirty="0" smtClean="0">
                <a:hlinkClick r:id="rId6"/>
              </a:rPr>
              <a:t>YouTube</a:t>
            </a:r>
            <a:endParaRPr lang="en-GB" sz="2800" dirty="0" smtClean="0"/>
          </a:p>
          <a:p>
            <a:pPr>
              <a:lnSpc>
                <a:spcPct val="105000"/>
              </a:lnSpc>
              <a:spcBef>
                <a:spcPts val="0"/>
              </a:spcBef>
              <a:spcAft>
                <a:spcPts val="1200"/>
              </a:spcAft>
            </a:pPr>
            <a:r>
              <a:rPr lang="en-GB" sz="2800" dirty="0" smtClean="0">
                <a:hlinkClick r:id="rId7"/>
              </a:rPr>
              <a:t>NAO Annual Report &amp; Accounts 2013-14 </a:t>
            </a:r>
            <a:endParaRPr lang="en-GB" sz="2800" dirty="0" smtClean="0"/>
          </a:p>
          <a:p>
            <a:pPr>
              <a:lnSpc>
                <a:spcPct val="105000"/>
              </a:lnSpc>
              <a:spcBef>
                <a:spcPts val="0"/>
              </a:spcBef>
              <a:spcAft>
                <a:spcPts val="1200"/>
              </a:spcAft>
            </a:pPr>
            <a:r>
              <a:rPr lang="en-GB" sz="2800" dirty="0" smtClean="0">
                <a:hlinkClick r:id="rId8"/>
              </a:rPr>
              <a:t>Public Accounts Commission</a:t>
            </a:r>
            <a:endParaRPr lang="en-GB"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dirty="0" smtClean="0">
                <a:solidFill>
                  <a:schemeClr val="tx1"/>
                </a:solidFill>
              </a:rPr>
              <a:t>Our role</a:t>
            </a:r>
          </a:p>
        </p:txBody>
      </p:sp>
      <p:sp>
        <p:nvSpPr>
          <p:cNvPr id="3075" name="Rectangle 3"/>
          <p:cNvSpPr>
            <a:spLocks noGrp="1" noChangeArrowheads="1"/>
          </p:cNvSpPr>
          <p:nvPr>
            <p:ph type="body" idx="1"/>
          </p:nvPr>
        </p:nvSpPr>
        <p:spPr>
          <a:xfrm>
            <a:off x="468313" y="1484313"/>
            <a:ext cx="7632079" cy="3960812"/>
          </a:xfrm>
        </p:spPr>
        <p:txBody>
          <a:bodyPr/>
          <a:lstStyle/>
          <a:p>
            <a:pPr marL="0" indent="0">
              <a:spcBef>
                <a:spcPts val="0"/>
              </a:spcBef>
              <a:spcAft>
                <a:spcPts val="1200"/>
              </a:spcAft>
              <a:buNone/>
            </a:pPr>
            <a:r>
              <a:rPr lang="en-GB" sz="2800" dirty="0"/>
              <a:t>The National Audit Office (NAO) </a:t>
            </a:r>
            <a:r>
              <a:rPr lang="en-GB" sz="2800" b="1" dirty="0">
                <a:solidFill>
                  <a:srgbClr val="9C213F"/>
                </a:solidFill>
              </a:rPr>
              <a:t>scrutinises public spending </a:t>
            </a:r>
            <a:r>
              <a:rPr lang="en-GB" sz="2800" dirty="0" smtClean="0"/>
              <a:t>for Parliament</a:t>
            </a:r>
          </a:p>
          <a:p>
            <a:pPr marL="0" indent="0">
              <a:spcBef>
                <a:spcPts val="0"/>
              </a:spcBef>
              <a:spcAft>
                <a:spcPts val="1200"/>
              </a:spcAft>
              <a:buNone/>
            </a:pPr>
            <a:r>
              <a:rPr lang="en-GB" sz="2800" dirty="0" smtClean="0"/>
              <a:t>We </a:t>
            </a:r>
            <a:r>
              <a:rPr lang="en-GB" sz="2800" dirty="0"/>
              <a:t>help to </a:t>
            </a:r>
            <a:r>
              <a:rPr lang="en-GB" sz="2800" b="1" dirty="0">
                <a:solidFill>
                  <a:srgbClr val="9C213F"/>
                </a:solidFill>
              </a:rPr>
              <a:t>hold government departments </a:t>
            </a:r>
            <a:r>
              <a:rPr lang="en-GB" sz="2800" dirty="0"/>
              <a:t>and the bodies we audit </a:t>
            </a:r>
            <a:r>
              <a:rPr lang="en-GB" sz="2800" b="1" dirty="0">
                <a:solidFill>
                  <a:srgbClr val="9C213F"/>
                </a:solidFill>
              </a:rPr>
              <a:t>to account </a:t>
            </a:r>
            <a:r>
              <a:rPr lang="en-GB" sz="2800" dirty="0"/>
              <a:t>for how they use public </a:t>
            </a:r>
            <a:r>
              <a:rPr lang="en-GB" sz="2800" dirty="0" smtClean="0"/>
              <a:t>money</a:t>
            </a:r>
          </a:p>
          <a:p>
            <a:pPr marL="0" indent="0">
              <a:spcBef>
                <a:spcPts val="0"/>
              </a:spcBef>
              <a:spcAft>
                <a:spcPts val="1200"/>
              </a:spcAft>
              <a:buNone/>
            </a:pPr>
            <a:r>
              <a:rPr lang="en-GB" sz="2800" dirty="0" smtClean="0"/>
              <a:t>Our </a:t>
            </a:r>
            <a:r>
              <a:rPr lang="en-GB" sz="2800" dirty="0"/>
              <a:t>work helps public service managers to </a:t>
            </a:r>
            <a:r>
              <a:rPr lang="en-GB" sz="2800" b="1" dirty="0">
                <a:solidFill>
                  <a:srgbClr val="9C213F"/>
                </a:solidFill>
              </a:rPr>
              <a:t>improve performance and service delivery</a:t>
            </a:r>
            <a:r>
              <a:rPr lang="en-GB" sz="2800" dirty="0"/>
              <a:t>, nationally and locally</a:t>
            </a:r>
          </a:p>
          <a:p>
            <a:pPr eaLnBrk="1" hangingPunct="1">
              <a:spcBef>
                <a:spcPts val="0"/>
              </a:spcBef>
              <a:spcAft>
                <a:spcPts val="3000"/>
              </a:spcAft>
              <a:buFontTx/>
              <a:buNone/>
            </a:pPr>
            <a:endParaRPr lang="en-US" sz="2800" dirty="0" smtClean="0"/>
          </a:p>
        </p:txBody>
      </p:sp>
    </p:spTree>
    <p:extLst>
      <p:ext uri="{BB962C8B-B14F-4D97-AF65-F5344CB8AC3E}">
        <p14:creationId xmlns:p14="http://schemas.microsoft.com/office/powerpoint/2010/main" val="17938015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GB" dirty="0" smtClean="0">
                <a:solidFill>
                  <a:schemeClr val="tx1"/>
                </a:solidFill>
              </a:rPr>
              <a:t>Our impact</a:t>
            </a:r>
          </a:p>
        </p:txBody>
      </p:sp>
      <p:sp>
        <p:nvSpPr>
          <p:cNvPr id="4099" name="Rectangle 3"/>
          <p:cNvSpPr>
            <a:spLocks noGrp="1" noChangeArrowheads="1"/>
          </p:cNvSpPr>
          <p:nvPr>
            <p:ph type="body" idx="1"/>
          </p:nvPr>
        </p:nvSpPr>
        <p:spPr>
          <a:xfrm>
            <a:off x="468314" y="1484313"/>
            <a:ext cx="7416800" cy="3960812"/>
          </a:xfrm>
        </p:spPr>
        <p:txBody>
          <a:bodyPr/>
          <a:lstStyle/>
          <a:p>
            <a:pPr marL="0" indent="0">
              <a:spcBef>
                <a:spcPts val="0"/>
              </a:spcBef>
              <a:spcAft>
                <a:spcPts val="1200"/>
              </a:spcAft>
              <a:buNone/>
            </a:pPr>
            <a:r>
              <a:rPr lang="en-GB" sz="2800" dirty="0" smtClean="0"/>
              <a:t>Our </a:t>
            </a:r>
            <a:r>
              <a:rPr lang="en-GB" sz="2800" dirty="0"/>
              <a:t>public audit perspective helps Parliament hold government to account and improve public services.</a:t>
            </a:r>
            <a:endParaRPr lang="en-GB" sz="2800" dirty="0" smtClean="0"/>
          </a:p>
          <a:p>
            <a:pPr marL="0" indent="0">
              <a:spcBef>
                <a:spcPts val="0"/>
              </a:spcBef>
              <a:spcAft>
                <a:spcPts val="1200"/>
              </a:spcAft>
              <a:buNone/>
            </a:pPr>
            <a:endParaRPr lang="en-GB" sz="200" dirty="0" smtClean="0"/>
          </a:p>
          <a:p>
            <a:pPr marL="0" indent="0">
              <a:spcBef>
                <a:spcPts val="0"/>
              </a:spcBef>
              <a:spcAft>
                <a:spcPts val="1200"/>
              </a:spcAft>
              <a:buNone/>
            </a:pPr>
            <a:r>
              <a:rPr lang="en-GB" sz="2800" dirty="0" smtClean="0"/>
              <a:t>Our </a:t>
            </a:r>
            <a:r>
              <a:rPr lang="en-GB" sz="2800" dirty="0"/>
              <a:t>work leads to savings and other efficiency gains worth many millions </a:t>
            </a:r>
            <a:r>
              <a:rPr lang="en-GB" sz="2800" dirty="0" smtClean="0"/>
              <a:t>of pounds</a:t>
            </a:r>
            <a:r>
              <a:rPr lang="en-GB" sz="2800" dirty="0"/>
              <a:t>: </a:t>
            </a:r>
            <a:r>
              <a:rPr lang="en-GB" sz="2800" dirty="0" smtClean="0"/>
              <a:t/>
            </a:r>
            <a:br>
              <a:rPr lang="en-GB" sz="2800" dirty="0" smtClean="0"/>
            </a:br>
            <a:r>
              <a:rPr lang="en-GB" sz="1050" dirty="0" smtClean="0"/>
              <a:t/>
            </a:r>
            <a:br>
              <a:rPr lang="en-GB" sz="1050" dirty="0" smtClean="0"/>
            </a:br>
            <a:r>
              <a:rPr lang="en-GB" sz="4800" b="1" dirty="0" smtClean="0">
                <a:solidFill>
                  <a:srgbClr val="9C213F"/>
                </a:solidFill>
              </a:rPr>
              <a:t>£1.1 </a:t>
            </a:r>
            <a:r>
              <a:rPr lang="en-GB" sz="4800" b="1" dirty="0">
                <a:solidFill>
                  <a:srgbClr val="9C213F"/>
                </a:solidFill>
              </a:rPr>
              <a:t>billion in </a:t>
            </a:r>
            <a:r>
              <a:rPr lang="en-GB" sz="4800" b="1" dirty="0" smtClean="0">
                <a:solidFill>
                  <a:srgbClr val="9C213F"/>
                </a:solidFill>
              </a:rPr>
              <a:t>2013</a:t>
            </a:r>
            <a:endParaRPr lang="en-GB" sz="4800" b="1" dirty="0">
              <a:solidFill>
                <a:srgbClr val="9C213F"/>
              </a:solidFill>
            </a:endParaRPr>
          </a:p>
          <a:p>
            <a:pPr marL="342000" algn="ctr">
              <a:spcBef>
                <a:spcPts val="0"/>
              </a:spcBef>
              <a:spcAft>
                <a:spcPts val="3000"/>
              </a:spcAft>
            </a:pPr>
            <a:endParaRPr lang="en-GB" sz="2800" dirty="0" smtClean="0"/>
          </a:p>
          <a:p>
            <a:pPr marL="342000" algn="ctr">
              <a:spcBef>
                <a:spcPts val="0"/>
              </a:spcBef>
              <a:spcAft>
                <a:spcPts val="3000"/>
              </a:spcAft>
            </a:pPr>
            <a:endParaRPr lang="en-GB" sz="2800" dirty="0" smtClean="0"/>
          </a:p>
        </p:txBody>
      </p:sp>
    </p:spTree>
    <p:extLst>
      <p:ext uri="{BB962C8B-B14F-4D97-AF65-F5344CB8AC3E}">
        <p14:creationId xmlns:p14="http://schemas.microsoft.com/office/powerpoint/2010/main" val="9032365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548680"/>
            <a:ext cx="8507413" cy="1143000"/>
          </a:xfrm>
        </p:spPr>
        <p:txBody>
          <a:bodyPr/>
          <a:lstStyle/>
          <a:p>
            <a:r>
              <a:rPr lang="en-GB" dirty="0" smtClean="0">
                <a:solidFill>
                  <a:schemeClr val="tx1"/>
                </a:solidFill>
              </a:rPr>
              <a:t>The Comptroller and Auditor General (C&amp;AG)</a:t>
            </a:r>
            <a:endParaRPr lang="en-GB" sz="2800" dirty="0" smtClean="0">
              <a:solidFill>
                <a:schemeClr val="tx1"/>
              </a:solidFill>
            </a:endParaRPr>
          </a:p>
        </p:txBody>
      </p:sp>
      <p:sp>
        <p:nvSpPr>
          <p:cNvPr id="8195" name="Rectangle 3"/>
          <p:cNvSpPr>
            <a:spLocks noGrp="1" noChangeArrowheads="1"/>
          </p:cNvSpPr>
          <p:nvPr>
            <p:ph type="body" idx="1"/>
          </p:nvPr>
        </p:nvSpPr>
        <p:spPr>
          <a:xfrm>
            <a:off x="540321" y="1902842"/>
            <a:ext cx="7344047" cy="3960813"/>
          </a:xfrm>
        </p:spPr>
        <p:txBody>
          <a:bodyPr/>
          <a:lstStyle/>
          <a:p>
            <a:pPr marL="0" indent="0">
              <a:lnSpc>
                <a:spcPct val="105000"/>
              </a:lnSpc>
              <a:spcBef>
                <a:spcPts val="0"/>
              </a:spcBef>
              <a:spcAft>
                <a:spcPts val="1200"/>
              </a:spcAft>
              <a:buNone/>
            </a:pPr>
            <a:r>
              <a:rPr lang="en-GB" sz="2800" dirty="0" smtClean="0"/>
              <a:t>Sir Amyas Morse </a:t>
            </a:r>
            <a:r>
              <a:rPr lang="en-GB" sz="1800" dirty="0" smtClean="0"/>
              <a:t>KCB</a:t>
            </a:r>
            <a:r>
              <a:rPr lang="en-GB" sz="2800" dirty="0" smtClean="0"/>
              <a:t> was appointed in June 2009, and leads the NAO. </a:t>
            </a:r>
          </a:p>
          <a:p>
            <a:pPr marL="0" indent="0">
              <a:lnSpc>
                <a:spcPct val="105000"/>
              </a:lnSpc>
              <a:spcBef>
                <a:spcPts val="0"/>
              </a:spcBef>
              <a:spcAft>
                <a:spcPts val="1200"/>
              </a:spcAft>
              <a:buNone/>
            </a:pPr>
            <a:r>
              <a:rPr lang="en-GB" sz="2800" dirty="0" smtClean="0"/>
              <a:t>He is an Officer </a:t>
            </a:r>
            <a:r>
              <a:rPr lang="en-GB" sz="2800" dirty="0"/>
              <a:t>of the House of </a:t>
            </a:r>
            <a:r>
              <a:rPr lang="en-GB" sz="2800" dirty="0" smtClean="0"/>
              <a:t>Commons and was </a:t>
            </a:r>
            <a:r>
              <a:rPr lang="en-GB" sz="2800" dirty="0"/>
              <a:t>a</a:t>
            </a:r>
            <a:r>
              <a:rPr lang="en-GB" sz="2800" dirty="0" smtClean="0"/>
              <a:t>ppointed </a:t>
            </a:r>
            <a:r>
              <a:rPr lang="en-GB" sz="2800" dirty="0"/>
              <a:t>by the </a:t>
            </a:r>
            <a:r>
              <a:rPr lang="en-GB" sz="2800" dirty="0" smtClean="0"/>
              <a:t>Queen.</a:t>
            </a:r>
            <a:endParaRPr lang="en-GB" sz="2800" dirty="0"/>
          </a:p>
          <a:p>
            <a:pPr marL="0" indent="0">
              <a:lnSpc>
                <a:spcPct val="105000"/>
              </a:lnSpc>
              <a:spcBef>
                <a:spcPts val="0"/>
              </a:spcBef>
              <a:spcAft>
                <a:spcPts val="1200"/>
              </a:spcAft>
              <a:buNone/>
            </a:pPr>
            <a:r>
              <a:rPr lang="en-GB" sz="2800" dirty="0" smtClean="0"/>
              <a:t>He has statutory </a:t>
            </a:r>
            <a:r>
              <a:rPr lang="en-GB" sz="2800" dirty="0"/>
              <a:t>access and reporting </a:t>
            </a:r>
            <a:r>
              <a:rPr lang="en-GB" sz="2800" dirty="0" smtClean="0"/>
              <a:t>rights.</a:t>
            </a:r>
            <a:endParaRPr lang="en-GB" sz="2800" dirty="0"/>
          </a:p>
          <a:p>
            <a:pPr marL="0" indent="0">
              <a:lnSpc>
                <a:spcPct val="105000"/>
              </a:lnSpc>
              <a:spcBef>
                <a:spcPts val="0"/>
              </a:spcBef>
              <a:spcAft>
                <a:spcPts val="1200"/>
              </a:spcAft>
              <a:buNone/>
            </a:pPr>
            <a:r>
              <a:rPr lang="en-GB" sz="2800" dirty="0"/>
              <a:t>He and his staff are totally independent </a:t>
            </a:r>
            <a:r>
              <a:rPr lang="en-GB" sz="2800" dirty="0" smtClean="0"/>
              <a:t/>
            </a:r>
            <a:br>
              <a:rPr lang="en-GB" sz="2800" dirty="0" smtClean="0"/>
            </a:br>
            <a:r>
              <a:rPr lang="en-GB" sz="2800" dirty="0" smtClean="0"/>
              <a:t>of government.</a:t>
            </a:r>
            <a:endParaRPr lang="en-GB" sz="2800" dirty="0"/>
          </a:p>
        </p:txBody>
      </p:sp>
    </p:spTree>
    <p:extLst>
      <p:ext uri="{BB962C8B-B14F-4D97-AF65-F5344CB8AC3E}">
        <p14:creationId xmlns:p14="http://schemas.microsoft.com/office/powerpoint/2010/main" val="21427863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67308" y="5877272"/>
            <a:ext cx="3284612" cy="276999"/>
          </a:xfrm>
          <a:prstGeom prst="rect">
            <a:avLst/>
          </a:prstGeom>
          <a:noFill/>
        </p:spPr>
        <p:txBody>
          <a:bodyPr wrap="square" rtlCol="0">
            <a:spAutoFit/>
          </a:bodyPr>
          <a:lstStyle/>
          <a:p>
            <a:r>
              <a:rPr lang="en-GB" sz="1200" dirty="0" smtClean="0"/>
              <a:t>* Committee of Public Accounts</a:t>
            </a:r>
            <a:endParaRPr lang="en-GB" sz="1200" dirty="0"/>
          </a:p>
        </p:txBody>
      </p:sp>
      <p:sp>
        <p:nvSpPr>
          <p:cNvPr id="9" name="Rectangle 2"/>
          <p:cNvSpPr>
            <a:spLocks noGrp="1" noChangeArrowheads="1"/>
          </p:cNvSpPr>
          <p:nvPr>
            <p:ph type="title"/>
          </p:nvPr>
        </p:nvSpPr>
        <p:spPr>
          <a:xfrm>
            <a:off x="457200" y="274638"/>
            <a:ext cx="8218488" cy="1143000"/>
          </a:xfrm>
        </p:spPr>
        <p:txBody>
          <a:bodyPr/>
          <a:lstStyle/>
          <a:p>
            <a:r>
              <a:rPr lang="en-GB" dirty="0" smtClean="0">
                <a:solidFill>
                  <a:schemeClr val="tx1"/>
                </a:solidFill>
              </a:rPr>
              <a:t>The accountability process</a:t>
            </a:r>
          </a:p>
        </p:txBody>
      </p:sp>
      <p:pic>
        <p:nvPicPr>
          <p:cNvPr id="1027" name="Picture 3" descr="N:\Corporate Communications\NAO Corporate slides (RED)_with notes October_2012\Corporate slide graphics\The accountability process_reduc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9789" y="1606352"/>
            <a:ext cx="7616627" cy="38967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GB" dirty="0" smtClean="0">
                <a:solidFill>
                  <a:schemeClr val="tx1"/>
                </a:solidFill>
              </a:rPr>
              <a:t>Our work is produced for</a:t>
            </a:r>
          </a:p>
        </p:txBody>
      </p:sp>
      <p:sp>
        <p:nvSpPr>
          <p:cNvPr id="10243" name="Rectangle 3"/>
          <p:cNvSpPr>
            <a:spLocks noGrp="1" noChangeArrowheads="1"/>
          </p:cNvSpPr>
          <p:nvPr>
            <p:ph type="body" idx="1"/>
          </p:nvPr>
        </p:nvSpPr>
        <p:spPr>
          <a:xfrm>
            <a:off x="468314" y="1556792"/>
            <a:ext cx="7416800" cy="4392488"/>
          </a:xfrm>
        </p:spPr>
        <p:txBody>
          <a:bodyPr/>
          <a:lstStyle/>
          <a:p>
            <a:pPr marL="342000">
              <a:lnSpc>
                <a:spcPct val="105000"/>
              </a:lnSpc>
              <a:spcBef>
                <a:spcPts val="0"/>
              </a:spcBef>
              <a:spcAft>
                <a:spcPts val="1200"/>
              </a:spcAft>
            </a:pPr>
            <a:r>
              <a:rPr lang="en-GB" sz="2800" dirty="0"/>
              <a:t>The Committee </a:t>
            </a:r>
            <a:r>
              <a:rPr lang="en-GB" sz="2800" dirty="0" smtClean="0"/>
              <a:t>of </a:t>
            </a:r>
            <a:r>
              <a:rPr lang="en-GB" sz="2800" dirty="0"/>
              <a:t>Public Accounts (PAC)</a:t>
            </a:r>
          </a:p>
          <a:p>
            <a:pPr marL="342000">
              <a:lnSpc>
                <a:spcPct val="105000"/>
              </a:lnSpc>
              <a:spcBef>
                <a:spcPts val="0"/>
              </a:spcBef>
              <a:spcAft>
                <a:spcPts val="1200"/>
              </a:spcAft>
            </a:pPr>
            <a:r>
              <a:rPr lang="en-GB" sz="2800" dirty="0"/>
              <a:t>Other </a:t>
            </a:r>
            <a:r>
              <a:rPr lang="en-GB" sz="2800" dirty="0" smtClean="0"/>
              <a:t>select committees, including  the Public Administration Select Committee, Environment, Health, Transport, etc.</a:t>
            </a:r>
            <a:endParaRPr lang="en-GB" sz="2800" dirty="0"/>
          </a:p>
          <a:p>
            <a:pPr marL="342000">
              <a:lnSpc>
                <a:spcPct val="105000"/>
              </a:lnSpc>
              <a:spcBef>
                <a:spcPts val="0"/>
              </a:spcBef>
              <a:spcAft>
                <a:spcPts val="1200"/>
              </a:spcAft>
            </a:pPr>
            <a:r>
              <a:rPr lang="en-GB" sz="2800" dirty="0" smtClean="0"/>
              <a:t>All MPs and peers</a:t>
            </a:r>
            <a:endParaRPr lang="en-GB" sz="2800" dirty="0"/>
          </a:p>
          <a:p>
            <a:pPr marL="342000">
              <a:lnSpc>
                <a:spcPct val="105000"/>
              </a:lnSpc>
              <a:spcBef>
                <a:spcPts val="0"/>
              </a:spcBef>
              <a:spcAft>
                <a:spcPts val="1200"/>
              </a:spcAft>
            </a:pPr>
            <a:r>
              <a:rPr lang="en-GB" sz="2800" dirty="0"/>
              <a:t>Senior </a:t>
            </a:r>
            <a:r>
              <a:rPr lang="en-GB" sz="2800" dirty="0" smtClean="0"/>
              <a:t>officials in government departments</a:t>
            </a:r>
            <a:endParaRPr lang="en-GB" sz="2800" dirty="0"/>
          </a:p>
          <a:p>
            <a:pPr marL="342000">
              <a:lnSpc>
                <a:spcPct val="105000"/>
              </a:lnSpc>
              <a:spcBef>
                <a:spcPts val="0"/>
              </a:spcBef>
              <a:spcAft>
                <a:spcPts val="1200"/>
              </a:spcAft>
            </a:pPr>
            <a:r>
              <a:rPr lang="en-GB" sz="2800" dirty="0" smtClean="0"/>
              <a:t>Members of the public and groups interested in aspects of our work</a:t>
            </a:r>
            <a:endParaRPr lang="en-GB" sz="2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6"/>
          <p:cNvSpPr>
            <a:spLocks noChangeArrowheads="1"/>
          </p:cNvSpPr>
          <p:nvPr/>
        </p:nvSpPr>
        <p:spPr bwMode="auto">
          <a:xfrm>
            <a:off x="0" y="0"/>
            <a:ext cx="9144000" cy="6858000"/>
          </a:xfrm>
          <a:prstGeom prst="rect">
            <a:avLst/>
          </a:prstGeom>
          <a:solidFill>
            <a:srgbClr val="9C213F"/>
          </a:solidFill>
          <a:ln>
            <a:noFill/>
          </a:ln>
          <a:extLst/>
        </p:spPr>
        <p:txBody>
          <a:bodyPr wrap="none" anchor="ctr"/>
          <a:lstStyle/>
          <a:p>
            <a:pPr algn="ctr"/>
            <a:endParaRPr lang="en-US" sz="1800">
              <a:solidFill>
                <a:srgbClr val="C00000"/>
              </a:solidFill>
            </a:endParaRPr>
          </a:p>
        </p:txBody>
      </p:sp>
      <p:sp>
        <p:nvSpPr>
          <p:cNvPr id="2051" name="Rectangle 4"/>
          <p:cNvSpPr>
            <a:spLocks noGrp="1" noChangeArrowheads="1"/>
          </p:cNvSpPr>
          <p:nvPr>
            <p:ph type="ctrTitle"/>
          </p:nvPr>
        </p:nvSpPr>
        <p:spPr>
          <a:xfrm>
            <a:off x="363538" y="3254375"/>
            <a:ext cx="6800850" cy="1470025"/>
          </a:xfrm>
        </p:spPr>
        <p:txBody>
          <a:bodyPr/>
          <a:lstStyle/>
          <a:p>
            <a:pPr eaLnBrk="1" hangingPunct="1">
              <a:lnSpc>
                <a:spcPct val="85000"/>
              </a:lnSpc>
            </a:pPr>
            <a:r>
              <a:rPr lang="en-GB" sz="3600" dirty="0" smtClean="0">
                <a:solidFill>
                  <a:schemeClr val="bg1"/>
                </a:solidFill>
              </a:rPr>
              <a:t>Our work</a:t>
            </a:r>
          </a:p>
        </p:txBody>
      </p:sp>
      <p:pic>
        <p:nvPicPr>
          <p:cNvPr id="2052" name="Picture 7" descr="NAO---White-reversed-ou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588" y="395288"/>
            <a:ext cx="2016125"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Line 10"/>
          <p:cNvSpPr>
            <a:spLocks noChangeShapeType="1"/>
          </p:cNvSpPr>
          <p:nvPr/>
        </p:nvSpPr>
        <p:spPr bwMode="auto">
          <a:xfrm>
            <a:off x="0" y="2205038"/>
            <a:ext cx="91440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GB"/>
          </a:p>
        </p:txBody>
      </p:sp>
    </p:spTree>
    <p:extLst>
      <p:ext uri="{BB962C8B-B14F-4D97-AF65-F5344CB8AC3E}">
        <p14:creationId xmlns:p14="http://schemas.microsoft.com/office/powerpoint/2010/main" val="2519395141"/>
      </p:ext>
    </p:extLst>
  </p:cSld>
  <p:clrMapOvr>
    <a:masterClrMapping/>
  </p:clrMapOvr>
  <p:timing>
    <p:tnLst>
      <p:par>
        <p:cTn id="1" dur="indefinite" restart="never" nodeType="tmRoot"/>
      </p:par>
    </p:tnLst>
  </p:timing>
</p:sld>
</file>

<file path=ppt/theme/theme1.xml><?xml version="1.0" encoding="utf-8"?>
<a:theme xmlns:a="http://schemas.openxmlformats.org/drawingml/2006/main" name="NAO_Standard Presentation Template">
  <a:themeElements>
    <a:clrScheme name="NAO_Design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AO_Design_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AO_Design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AO_Design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AO_Design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AO_Design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AO_Design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AO_Design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AO_Design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AO_Design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AO_Design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AO_Design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AO_Design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AO_Design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mso-contentType ?>
<SharedContentType xmlns="Microsoft.SharePoint.Taxonomy.ContentTypeSync" SourceId="c8812c7e-cc97-4ca4-94bd-8d83d126dc36" ContentTypeId="0x0101004C0ADB98B512A647B4F8E41EE5DB38862C" PreviousValue="false"/>
</file>

<file path=customXml/item3.xml><?xml version="1.0" encoding="utf-8"?>
<ct:contentTypeSchema xmlns:ct="http://schemas.microsoft.com/office/2006/metadata/contentType" xmlns:ma="http://schemas.microsoft.com/office/2006/metadata/properties/metaAttributes" ct:_="" ma:_="" ma:contentTypeName="General Document" ma:contentTypeID="0x0101004C0ADB98B512A647B4F8E41EE5DB38862C00BC1AAFF91841B148A23F2FB156F9D62A" ma:contentTypeVersion="444" ma:contentTypeDescription="" ma:contentTypeScope="" ma:versionID="7b3ed91d88080c9bc54dabee95376232">
  <xsd:schema xmlns:xsd="http://www.w3.org/2001/XMLSchema" xmlns:xs="http://www.w3.org/2001/XMLSchema" xmlns:p="http://schemas.microsoft.com/office/2006/metadata/properties" xmlns:ns2="f21d76a0-9ad0-4f9b-a3be-283500ead975" xmlns:ns3="8f7634db-da1b-49b3-aee5-965d3464df91" targetNamespace="http://schemas.microsoft.com/office/2006/metadata/properties" ma:root="true" ma:fieldsID="ad88136414a470ecb765de5fc2917c6e" ns2:_="" ns3:_="">
    <xsd:import namespace="f21d76a0-9ad0-4f9b-a3be-283500ead975"/>
    <xsd:import namespace="8f7634db-da1b-49b3-aee5-965d3464df91"/>
    <xsd:element name="properties">
      <xsd:complexType>
        <xsd:sequence>
          <xsd:element name="documentManagement">
            <xsd:complexType>
              <xsd:all>
                <xsd:element ref="ns2:PersonalInfo" minOccurs="0"/>
                <xsd:element ref="ns2:BIL"/>
                <xsd:element ref="ns2:GPMS"/>
                <xsd:element ref="ns2:KeystoneDocumentNo" minOccurs="0"/>
                <xsd:element ref="ns2:KeystoneDocumentAuthor" minOccurs="0"/>
                <xsd:element ref="ns2:KeystoneDocumentLocation" minOccurs="0"/>
                <xsd:element ref="ns2:KeystoneCreatedByFullName" minOccurs="0"/>
                <xsd:element ref="ns2:KeystoneDeclared" minOccurs="0"/>
                <xsd:element ref="ns2:EmailRecipients" minOccurs="0"/>
                <xsd:element ref="ns2:EmailAuthor" minOccurs="0"/>
                <xsd:element ref="ns2:TaxCatchAll" minOccurs="0"/>
                <xsd:element ref="ns2:f1dac000fcdc4049bff9f9dd01e1f968" minOccurs="0"/>
                <xsd:element ref="ns2:TaxCatchAllLabel" minOccurs="0"/>
                <xsd:element ref="ns2:acb1c27a28214edaae36bc6e1179b452" minOccurs="0"/>
                <xsd:element ref="ns2:me59d2f140cf40479d72d98c10356a85" minOccurs="0"/>
                <xsd:element ref="ns2:n89f1c10659d42cb91f112ad2f8b0bea" minOccurs="0"/>
                <xsd:element ref="ns2:k8ea5009ad4d407cb9b77e5af5162217" minOccurs="0"/>
                <xsd:element ref="ns2:l224d661db2a4435b922e97cf586a621" minOccurs="0"/>
                <xsd:element ref="ns2:m519c16a633b4e7183c553dc046453f6" minOccurs="0"/>
                <xsd:element ref="ns2:ad329ac7533946ffa4c78246c85932a0" minOccurs="0"/>
                <xsd:element ref="ns2:o1b39ff6eb174deca6f0776caf90966c" minOccurs="0"/>
                <xsd:element ref="ns2:NintexExpirationDate" minOccurs="0"/>
                <xsd:element ref="ns2:j5e1ead7bc124362a8c230ba45c1a582" minOccurs="0"/>
                <xsd:element ref="ns2:m7579f702bdd46d0900a361f01f97131" minOccurs="0"/>
                <xsd:element ref="ns2:mf3e4976efcd4ecbbdd6e4bc8450feaa"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1d76a0-9ad0-4f9b-a3be-283500ead975" elementFormDefault="qualified">
    <xsd:import namespace="http://schemas.microsoft.com/office/2006/documentManagement/types"/>
    <xsd:import namespace="http://schemas.microsoft.com/office/infopath/2007/PartnerControls"/>
    <xsd:element name="PersonalInfo" ma:index="3" nillable="true" ma:displayName="Personal Info" ma:default="0" ma:description="If the information in this document contains personal data please tick." ma:internalName="PersonalInfo" ma:readOnly="false">
      <xsd:simpleType>
        <xsd:restriction base="dms:Boolean"/>
      </xsd:simpleType>
    </xsd:element>
    <xsd:element name="BIL" ma:index="4" ma:displayName="Business Impact Level" ma:default="0" ma:description="Risk levels reflecting potential consequences of any compromise to confidentiality, integrity or availability of information." ma:format="Dropdown" ma:internalName="BIL" ma:readOnly="false">
      <xsd:simpleType>
        <xsd:restriction base="dms:Choice">
          <xsd:enumeration value="0"/>
          <xsd:enumeration value="1"/>
          <xsd:enumeration value="2"/>
          <xsd:enumeration value="3"/>
          <xsd:enumeration value="4"/>
        </xsd:restriction>
      </xsd:simpleType>
    </xsd:element>
    <xsd:element name="GPMS" ma:index="5" ma:displayName="Security Classification" ma:default="Official" ma:description="If information requires additional care in handling it may be assigned as Official-Sensitive." ma:format="Dropdown" ma:internalName="GPMS" ma:readOnly="false">
      <xsd:simpleType>
        <xsd:restriction base="dms:Choice">
          <xsd:enumeration value="Official"/>
          <xsd:enumeration value="Official-Sensitive"/>
        </xsd:restriction>
      </xsd:simpleType>
    </xsd:element>
    <xsd:element name="KeystoneDocumentNo" ma:index="6" nillable="true" ma:displayName="Keystone Document No" ma:description="Imported Keystone DOC_NO" ma:hidden="true" ma:indexed="true" ma:internalName="KeystoneDocumentNo">
      <xsd:simpleType>
        <xsd:restriction base="dms:Text">
          <xsd:maxLength value="255"/>
        </xsd:restriction>
      </xsd:simpleType>
    </xsd:element>
    <xsd:element name="KeystoneDocumentAuthor" ma:index="7" nillable="true" ma:displayName="Keystone Document Author" ma:description="Imported Keystone Author field" ma:hidden="true" ma:internalName="KeystoneDocumentAuthor">
      <xsd:simpleType>
        <xsd:restriction base="dms:Text">
          <xsd:maxLength value="255"/>
        </xsd:restriction>
      </xsd:simpleType>
    </xsd:element>
    <xsd:element name="KeystoneDocumentLocation" ma:index="8" nillable="true" ma:displayName="Keystone Document Location" ma:description="Original file location in Keystone" ma:hidden="true" ma:internalName="KeystoneDocumentLocation">
      <xsd:simpleType>
        <xsd:restriction base="dms:Note">
          <xsd:maxLength value="255"/>
        </xsd:restriction>
      </xsd:simpleType>
    </xsd:element>
    <xsd:element name="KeystoneCreatedByFullName" ma:index="9" nillable="true" ma:displayName="Keystone Created By Full Name" ma:description="Imported Keystone Created By field" ma:hidden="true" ma:internalName="KeystoneCreatedByFullName">
      <xsd:simpleType>
        <xsd:restriction base="dms:Text">
          <xsd:maxLength value="255"/>
        </xsd:restriction>
      </xsd:simpleType>
    </xsd:element>
    <xsd:element name="KeystoneDeclared" ma:index="10" nillable="true" ma:displayName="Keystone Declared" ma:default="0" ma:description="Has the document been declared as a record" ma:hidden="true" ma:internalName="KeystoneDeclared">
      <xsd:simpleType>
        <xsd:restriction base="dms:Boolean"/>
      </xsd:simpleType>
    </xsd:element>
    <xsd:element name="EmailRecipients" ma:index="11" nillable="true" ma:displayName="Email Recipients" ma:hidden="true" ma:internalName="EmailRecipients" ma:readOnly="false">
      <xsd:simpleType>
        <xsd:restriction base="dms:Text"/>
      </xsd:simpleType>
    </xsd:element>
    <xsd:element name="EmailAuthor" ma:index="13" nillable="true" ma:displayName="Email Author" ma:hidden="true" ma:internalName="EmailAuthor" ma:readOnly="false">
      <xsd:simpleType>
        <xsd:restriction base="dms:Text"/>
      </xsd:simpleType>
    </xsd:element>
    <xsd:element name="TaxCatchAll" ma:index="21" nillable="true" ma:displayName="Taxonomy Catch All Column" ma:hidden="true" ma:list="{919b3d3f-1b66-404f-ba26-bb58f0ae3328}" ma:internalName="TaxCatchAll" ma:showField="CatchAllData" ma:web="8f7634db-da1b-49b3-aee5-965d3464df91">
      <xsd:complexType>
        <xsd:complexContent>
          <xsd:extension base="dms:MultiChoiceLookup">
            <xsd:sequence>
              <xsd:element name="Value" type="dms:Lookup" maxOccurs="unbounded" minOccurs="0" nillable="true"/>
            </xsd:sequence>
          </xsd:extension>
        </xsd:complexContent>
      </xsd:complexType>
    </xsd:element>
    <xsd:element name="f1dac000fcdc4049bff9f9dd01e1f968" ma:index="22" nillable="true" ma:taxonomy="true" ma:internalName="f1dac000fcdc4049bff9f9dd01e1f968" ma:taxonomyFieldName="CorporateTeam" ma:displayName="Corporate Team" ma:indexed="true" ma:readOnly="false" ma:default="173;#Strategy|6502e036-fcab-4556-b81c-13bd5fb7f266" ma:fieldId="{f1dac000-fcdc-4049-bff9-f9dd01e1f968}" ma:sspId="c8812c7e-cc97-4ca4-94bd-8d83d126dc36" ma:termSetId="c99f8bc3-5669-4681-95f4-9c78dedd9b9d" ma:anchorId="00000000-0000-0000-0000-000000000000" ma:open="false" ma:isKeyword="false">
      <xsd:complexType>
        <xsd:sequence>
          <xsd:element ref="pc:Terms" minOccurs="0" maxOccurs="1"/>
        </xsd:sequence>
      </xsd:complexType>
    </xsd:element>
    <xsd:element name="TaxCatchAllLabel" ma:index="23" nillable="true" ma:displayName="Taxonomy Catch All Column1" ma:hidden="true" ma:list="{919b3d3f-1b66-404f-ba26-bb58f0ae3328}" ma:internalName="TaxCatchAllLabel" ma:readOnly="true" ma:showField="CatchAllDataLabel" ma:web="8f7634db-da1b-49b3-aee5-965d3464df91">
      <xsd:complexType>
        <xsd:complexContent>
          <xsd:extension base="dms:MultiChoiceLookup">
            <xsd:sequence>
              <xsd:element name="Value" type="dms:Lookup" maxOccurs="unbounded" minOccurs="0" nillable="true"/>
            </xsd:sequence>
          </xsd:extension>
        </xsd:complexContent>
      </xsd:complexType>
    </xsd:element>
    <xsd:element name="acb1c27a28214edaae36bc6e1179b452" ma:index="24" nillable="true" ma:taxonomy="true" ma:internalName="acb1c27a28214edaae36bc6e1179b452" ma:taxonomyFieldName="CoverageYear" ma:displayName="Coverage Year" ma:indexed="true" ma:default="" ma:fieldId="{acb1c27a-2821-4eda-ae36-bc6e1179b452}" ma:sspId="c8812c7e-cc97-4ca4-94bd-8d83d126dc36" ma:termSetId="58d0820c-e8ec-4e3f-8508-50579be3280d" ma:anchorId="00000000-0000-0000-0000-000000000000" ma:open="true" ma:isKeyword="false">
      <xsd:complexType>
        <xsd:sequence>
          <xsd:element ref="pc:Terms" minOccurs="0" maxOccurs="1"/>
        </xsd:sequence>
      </xsd:complexType>
    </xsd:element>
    <xsd:element name="me59d2f140cf40479d72d98c10356a85" ma:index="26" nillable="true" ma:taxonomy="true" ma:internalName="me59d2f140cf40479d72d98c10356a85" ma:taxonomyFieldName="CoverageMonth" ma:displayName="Coverage Month" ma:fieldId="{6e59d2f1-40cf-4047-9d72-d98c10356a85}" ma:sspId="c8812c7e-cc97-4ca4-94bd-8d83d126dc36" ma:termSetId="3a7a2da4-f84a-4e2c-913e-d60c0cf93b42" ma:anchorId="00000000-0000-0000-0000-000000000000" ma:open="false" ma:isKeyword="false">
      <xsd:complexType>
        <xsd:sequence>
          <xsd:element ref="pc:Terms" minOccurs="0" maxOccurs="1"/>
        </xsd:sequence>
      </xsd:complexType>
    </xsd:element>
    <xsd:element name="n89f1c10659d42cb91f112ad2f8b0bea" ma:index="28" nillable="true" ma:taxonomy="true" ma:internalName="n89f1c10659d42cb91f112ad2f8b0bea" ma:taxonomyFieldName="Country" ma:displayName="Country" ma:default="" ma:fieldId="{789f1c10-659d-42cb-91f1-12ad2f8b0bea}" ma:sspId="c8812c7e-cc97-4ca4-94bd-8d83d126dc36" ma:termSetId="eb2cb72a-badb-46a2-91fa-6b05b5ecc1f5" ma:anchorId="f4bcee79-bd34-407d-9893-60fa4435a861" ma:open="true" ma:isKeyword="false">
      <xsd:complexType>
        <xsd:sequence>
          <xsd:element ref="pc:Terms" minOccurs="0" maxOccurs="1"/>
        </xsd:sequence>
      </xsd:complexType>
    </xsd:element>
    <xsd:element name="k8ea5009ad4d407cb9b77e5af5162217" ma:index="29" nillable="true" ma:taxonomy="true" ma:internalName="k8ea5009ad4d407cb9b77e5af5162217" ma:taxonomyFieldName="NAOSubject" ma:displayName="Secondary Subject" ma:readOnly="false" ma:default="" ma:fieldId="{48ea5009-ad4d-407c-b9b7-7e5af5162217}" ma:taxonomyMulti="true" ma:sspId="c8812c7e-cc97-4ca4-94bd-8d83d126dc36" ma:termSetId="eb2cb72a-badb-46a2-91fa-6b05b5ecc1f5" ma:anchorId="00000000-0000-0000-0000-000000000000" ma:open="false" ma:isKeyword="false">
      <xsd:complexType>
        <xsd:sequence>
          <xsd:element ref="pc:Terms" minOccurs="0" maxOccurs="1"/>
        </xsd:sequence>
      </xsd:complexType>
    </xsd:element>
    <xsd:element name="l224d661db2a4435b922e97cf586a621" ma:index="30" nillable="true" ma:taxonomy="true" ma:internalName="l224d661db2a4435b922e97cf586a621" ma:taxonomyFieldName="CoverageQuarter" ma:displayName="Coverage Quarter" ma:fieldId="{5224d661-db2a-4435-b922-e97cf586a621}" ma:sspId="c8812c7e-cc97-4ca4-94bd-8d83d126dc36" ma:termSetId="3b53a2fb-2eca-483a-86b1-e23fc5ec2fcf" ma:anchorId="00000000-0000-0000-0000-000000000000" ma:open="false" ma:isKeyword="false">
      <xsd:complexType>
        <xsd:sequence>
          <xsd:element ref="pc:Terms" minOccurs="0" maxOccurs="1"/>
        </xsd:sequence>
      </xsd:complexType>
    </xsd:element>
    <xsd:element name="m519c16a633b4e7183c553dc046453f6" ma:index="32" nillable="true" ma:taxonomy="true" ma:internalName="m519c16a633b4e7183c553dc046453f6" ma:taxonomyFieldName="Cluster" ma:displayName="Cluster" ma:fieldId="{6519c16a-633b-4e71-83c5-53dc046453f6}" ma:sspId="c8812c7e-cc97-4ca4-94bd-8d83d126dc36" ma:termSetId="694af1db-1d64-49bd-9c07-f701fa3d4b7d" ma:anchorId="00000000-0000-0000-0000-000000000000" ma:open="true" ma:isKeyword="false">
      <xsd:complexType>
        <xsd:sequence>
          <xsd:element ref="pc:Terms" minOccurs="0" maxOccurs="1"/>
        </xsd:sequence>
      </xsd:complexType>
    </xsd:element>
    <xsd:element name="ad329ac7533946ffa4c78246c85932a0" ma:index="34" nillable="true" ma:taxonomy="true" ma:internalName="ad329ac7533946ffa4c78246c85932a0" ma:taxonomyFieldName="ProductType" ma:displayName="Product Type" ma:default="" ma:fieldId="{ad329ac7-5339-46ff-a4c7-8246c85932a0}" ma:sspId="c8812c7e-cc97-4ca4-94bd-8d83d126dc36" ma:termSetId="3d6dbb51-a544-435d-ae9a-200cee0ab0dd" ma:anchorId="00000000-0000-0000-0000-000000000000" ma:open="true" ma:isKeyword="false">
      <xsd:complexType>
        <xsd:sequence>
          <xsd:element ref="pc:Terms" minOccurs="0" maxOccurs="1"/>
        </xsd:sequence>
      </xsd:complexType>
    </xsd:element>
    <xsd:element name="o1b39ff6eb174deca6f0776caf90966c" ma:index="36" nillable="true" ma:taxonomy="true" ma:internalName="o1b39ff6eb174deca6f0776caf90966c" ma:taxonomyFieldName="ProductName" ma:displayName="Product Name" ma:default="" ma:fieldId="{81b39ff6-eb17-4dec-a6f0-776caf90966c}" ma:sspId="c8812c7e-cc97-4ca4-94bd-8d83d126dc36" ma:termSetId="e01617fe-322c-4498-9051-7854168b5cf1" ma:anchorId="00000000-0000-0000-0000-000000000000" ma:open="true" ma:isKeyword="false">
      <xsd:complexType>
        <xsd:sequence>
          <xsd:element ref="pc:Terms" minOccurs="0" maxOccurs="1"/>
        </xsd:sequence>
      </xsd:complexType>
    </xsd:element>
    <xsd:element name="NintexExpirationDate" ma:index="38" nillable="true" ma:displayName="Nintex Expiration Date" ma:default="1900-01-01T00:00:00Z" ma:description="Reference date used by document retention schedules. The date is set according to the field defined in the Content Type Grouping list and is set by a console application that runs daily" ma:format="DateOnly" ma:hidden="true" ma:internalName="NintexExpirationDate" ma:readOnly="false">
      <xsd:simpleType>
        <xsd:restriction base="dms:DateTime"/>
      </xsd:simpleType>
    </xsd:element>
    <xsd:element name="j5e1ead7bc124362a8c230ba45c1a582" ma:index="39" nillable="true" ma:taxonomy="true" ma:internalName="j5e1ead7bc124362a8c230ba45c1a582" ma:taxonomyFieldName="Primary_x0020_Organisation" ma:displayName="Primary Organisation" ma:default="" ma:fieldId="{35e1ead7-bc12-4362-a8c2-30ba45c1a582}" ma:sspId="c8812c7e-cc97-4ca4-94bd-8d83d126dc36" ma:termSetId="20d87d44-0a9d-4470-9d6c-05f748f8aa0c" ma:anchorId="00000000-0000-0000-0000-000000000000" ma:open="false" ma:isKeyword="false">
      <xsd:complexType>
        <xsd:sequence>
          <xsd:element ref="pc:Terms" minOccurs="0" maxOccurs="1"/>
        </xsd:sequence>
      </xsd:complexType>
    </xsd:element>
    <xsd:element name="m7579f702bdd46d0900a361f01f97131" ma:index="41" nillable="true" ma:taxonomy="true" ma:internalName="m7579f702bdd46d0900a361f01f97131" ma:taxonomyFieldName="Secondary_x0020_Organisations" ma:displayName="Secondary Organisations" ma:default="" ma:fieldId="{67579f70-2bdd-46d0-900a-361f01f97131}" ma:taxonomyMulti="true" ma:sspId="c8812c7e-cc97-4ca4-94bd-8d83d126dc36" ma:termSetId="20d87d44-0a9d-4470-9d6c-05f748f8aa0c" ma:anchorId="00000000-0000-0000-0000-000000000000" ma:open="false" ma:isKeyword="false">
      <xsd:complexType>
        <xsd:sequence>
          <xsd:element ref="pc:Terms" minOccurs="0" maxOccurs="1"/>
        </xsd:sequence>
      </xsd:complexType>
    </xsd:element>
    <xsd:element name="mf3e4976efcd4ecbbdd6e4bc8450feaa" ma:index="43" ma:taxonomy="true" ma:internalName="mf3e4976efcd4ecbbdd6e4bc8450feaa" ma:taxonomyFieldName="PrimarySubject" ma:displayName="Primary Subject" ma:indexed="true" ma:default="" ma:fieldId="{6f3e4976-efcd-4ecb-bdd6-e4bc8450feaa}" ma:sspId="c8812c7e-cc97-4ca4-94bd-8d83d126dc36" ma:termSetId="eb2cb72a-badb-46a2-91fa-6b05b5ecc1f5"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f7634db-da1b-49b3-aee5-965d3464df91" elementFormDefault="qualified">
    <xsd:import namespace="http://schemas.microsoft.com/office/2006/documentManagement/types"/>
    <xsd:import namespace="http://schemas.microsoft.com/office/infopath/2007/PartnerControls"/>
    <xsd:element name="_dlc_DocId" ma:index="45" nillable="true" ma:displayName="Document ID Value" ma:description="The value of the document ID assigned to this item." ma:internalName="_dlc_DocId" ma:readOnly="true">
      <xsd:simpleType>
        <xsd:restriction base="dms:Text"/>
      </xsd:simpleType>
    </xsd:element>
    <xsd:element name="_dlc_DocIdUrl" ma:index="46"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47"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KeystoneDocumentAuthor xmlns="f21d76a0-9ad0-4f9b-a3be-283500ead975" xsi:nil="true"/>
    <KeystoneCreatedByFullName xmlns="f21d76a0-9ad0-4f9b-a3be-283500ead975" xsi:nil="true"/>
    <NintexExpirationDate xmlns="f21d76a0-9ad0-4f9b-a3be-283500ead975">1900-01-01T00:00:00+00:00</NintexExpirationDate>
    <GPMS xmlns="f21d76a0-9ad0-4f9b-a3be-283500ead975">Official</GPMS>
    <KeystoneDeclared xmlns="f21d76a0-9ad0-4f9b-a3be-283500ead975">false</KeystoneDeclared>
    <TaxCatchAll xmlns="f21d76a0-9ad0-4f9b-a3be-283500ead975">
      <Value>105</Value>
      <Value>23</Value>
      <Value>161</Value>
    </TaxCatchAll>
    <PersonalInfo xmlns="f21d76a0-9ad0-4f9b-a3be-283500ead975">false</PersonalInfo>
    <EmailAuthor xmlns="f21d76a0-9ad0-4f9b-a3be-283500ead975" xsi:nil="true"/>
    <KeystoneDocumentNo xmlns="f21d76a0-9ad0-4f9b-a3be-283500ead975" xsi:nil="true"/>
    <k8ea5009ad4d407cb9b77e5af5162217 xmlns="f21d76a0-9ad0-4f9b-a3be-283500ead975">
      <Terms xmlns="http://schemas.microsoft.com/office/infopath/2007/PartnerControls">
        <TermInfo xmlns="http://schemas.microsoft.com/office/infopath/2007/PartnerControls">
          <TermName xmlns="http://schemas.microsoft.com/office/infopath/2007/PartnerControls">External communication</TermName>
          <TermId xmlns="http://schemas.microsoft.com/office/infopath/2007/PartnerControls">bdb38c7b-4fab-477b-8fb9-86669582a1e3</TermId>
        </TermInfo>
      </Terms>
    </k8ea5009ad4d407cb9b77e5af5162217>
    <EmailRecipients xmlns="f21d76a0-9ad0-4f9b-a3be-283500ead975" xsi:nil="true"/>
    <BIL xmlns="f21d76a0-9ad0-4f9b-a3be-283500ead975">0</BIL>
    <KeystoneDocumentLocation xmlns="f21d76a0-9ad0-4f9b-a3be-283500ead975" xsi:nil="true"/>
    <_dlc_DocId xmlns="8f7634db-da1b-49b3-aee5-965d3464df91">ACKVR42VCZJM-3-2409</_dlc_DocId>
    <_dlc_DocIdUrl xmlns="8f7634db-da1b-49b3-aee5-965d3464df91">
      <Url>http://naotank/Sites/StrategicComms/_layouts/15/DocIdRedir.aspx?ID=ACKVR42VCZJM-3-2409</Url>
      <Description>ACKVR42VCZJM-3-2409</Description>
    </_dlc_DocIdUrl>
    <me59d2f140cf40479d72d98c10356a85 xmlns="f21d76a0-9ad0-4f9b-a3be-283500ead975">
      <Terms xmlns="http://schemas.microsoft.com/office/infopath/2007/PartnerControls"/>
    </me59d2f140cf40479d72d98c10356a85>
    <o1b39ff6eb174deca6f0776caf90966c xmlns="f21d76a0-9ad0-4f9b-a3be-283500ead975">
      <Terms xmlns="http://schemas.microsoft.com/office/infopath/2007/PartnerControls"/>
    </o1b39ff6eb174deca6f0776caf90966c>
    <l224d661db2a4435b922e97cf586a621 xmlns="f21d76a0-9ad0-4f9b-a3be-283500ead975">
      <Terms xmlns="http://schemas.microsoft.com/office/infopath/2007/PartnerControls"/>
    </l224d661db2a4435b922e97cf586a621>
    <acb1c27a28214edaae36bc6e1179b452 xmlns="f21d76a0-9ad0-4f9b-a3be-283500ead975">
      <Terms xmlns="http://schemas.microsoft.com/office/infopath/2007/PartnerControls">
        <TermInfo xmlns="http://schemas.microsoft.com/office/infopath/2007/PartnerControls">
          <TermName xmlns="http://schemas.microsoft.com/office/infopath/2007/PartnerControls">2014-15</TermName>
          <TermId xmlns="http://schemas.microsoft.com/office/infopath/2007/PartnerControls">277e655e-abc9-4cad-abb2-c60ebfbc14a9</TermId>
        </TermInfo>
      </Terms>
    </acb1c27a28214edaae36bc6e1179b452>
    <m519c16a633b4e7183c553dc046453f6 xmlns="f21d76a0-9ad0-4f9b-a3be-283500ead975">
      <Terms xmlns="http://schemas.microsoft.com/office/infopath/2007/PartnerControls"/>
    </m519c16a633b4e7183c553dc046453f6>
    <ad329ac7533946ffa4c78246c85932a0 xmlns="f21d76a0-9ad0-4f9b-a3be-283500ead975">
      <Terms xmlns="http://schemas.microsoft.com/office/infopath/2007/PartnerControls"/>
    </ad329ac7533946ffa4c78246c85932a0>
    <f1dac000fcdc4049bff9f9dd01e1f968 xmlns="f21d76a0-9ad0-4f9b-a3be-283500ead975">
      <Terms xmlns="http://schemas.microsoft.com/office/infopath/2007/PartnerControls">
        <TermInfo xmlns="http://schemas.microsoft.com/office/infopath/2007/PartnerControls">
          <TermName xmlns="http://schemas.microsoft.com/office/infopath/2007/PartnerControls">Communications</TermName>
          <TermId xmlns="http://schemas.microsoft.com/office/infopath/2007/PartnerControls">52fcf67c-fddb-4e09-aa23-ba171e479aa9</TermId>
        </TermInfo>
      </Terms>
    </f1dac000fcdc4049bff9f9dd01e1f968>
    <n89f1c10659d42cb91f112ad2f8b0bea xmlns="f21d76a0-9ad0-4f9b-a3be-283500ead975">
      <Terms xmlns="http://schemas.microsoft.com/office/infopath/2007/PartnerControls"/>
    </n89f1c10659d42cb91f112ad2f8b0bea>
    <m7579f702bdd46d0900a361f01f97131 xmlns="f21d76a0-9ad0-4f9b-a3be-283500ead975">
      <Terms xmlns="http://schemas.microsoft.com/office/infopath/2007/PartnerControls"/>
    </m7579f702bdd46d0900a361f01f97131>
    <j5e1ead7bc124362a8c230ba45c1a582 xmlns="f21d76a0-9ad0-4f9b-a3be-283500ead975">
      <Terms xmlns="http://schemas.microsoft.com/office/infopath/2007/PartnerControls"/>
    </j5e1ead7bc124362a8c230ba45c1a582>
    <mf3e4976efcd4ecbbdd6e4bc8450feaa xmlns="f21d76a0-9ad0-4f9b-a3be-283500ead975">
      <Terms xmlns="http://schemas.microsoft.com/office/infopath/2007/PartnerControls">
        <TermInfo xmlns="http://schemas.microsoft.com/office/infopath/2007/PartnerControls">
          <TermName xmlns="http://schemas.microsoft.com/office/infopath/2007/PartnerControls">External communication</TermName>
          <TermId xmlns="http://schemas.microsoft.com/office/infopath/2007/PartnerControls">bdb38c7b-4fab-477b-8fb9-86669582a1e3</TermId>
        </TermInfo>
      </Terms>
    </mf3e4976efcd4ecbbdd6e4bc8450feaa>
  </documentManagement>
</p:propertie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C501392-2F49-4132-8315-CFE7E855911D}"/>
</file>

<file path=customXml/itemProps2.xml><?xml version="1.0" encoding="utf-8"?>
<ds:datastoreItem xmlns:ds="http://schemas.openxmlformats.org/officeDocument/2006/customXml" ds:itemID="{E5D9167A-E676-45CE-A6F8-B4D9063AABEF}"/>
</file>

<file path=customXml/itemProps3.xml><?xml version="1.0" encoding="utf-8"?>
<ds:datastoreItem xmlns:ds="http://schemas.openxmlformats.org/officeDocument/2006/customXml" ds:itemID="{64282358-1946-466C-8765-0CB01CAABBF4}"/>
</file>

<file path=customXml/itemProps4.xml><?xml version="1.0" encoding="utf-8"?>
<ds:datastoreItem xmlns:ds="http://schemas.openxmlformats.org/officeDocument/2006/customXml" ds:itemID="{3A8B6E4F-766C-4134-9B44-59CAE8A52960}"/>
</file>

<file path=customXml/itemProps5.xml><?xml version="1.0" encoding="utf-8"?>
<ds:datastoreItem xmlns:ds="http://schemas.openxmlformats.org/officeDocument/2006/customXml" ds:itemID="{30B695EB-019E-44F8-B925-C81CFD92E6C1}"/>
</file>

<file path=docProps/app.xml><?xml version="1.0" encoding="utf-8"?>
<Properties xmlns="http://schemas.openxmlformats.org/officeDocument/2006/extended-properties" xmlns:vt="http://schemas.openxmlformats.org/officeDocument/2006/docPropsVTypes">
  <Template>NAO_Standard Presentation Template</Template>
  <TotalTime>2909</TotalTime>
  <Words>1824</Words>
  <Application>Microsoft Office PowerPoint</Application>
  <PresentationFormat>On-screen Show (4:3)</PresentationFormat>
  <Paragraphs>237</Paragraphs>
  <Slides>34</Slides>
  <Notes>34</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NAO_Standard Presentation Template</vt:lpstr>
      <vt:lpstr>An Introduction to the National Audit Office</vt:lpstr>
      <vt:lpstr>Contents</vt:lpstr>
      <vt:lpstr>Overview</vt:lpstr>
      <vt:lpstr>Our role</vt:lpstr>
      <vt:lpstr>Our impact</vt:lpstr>
      <vt:lpstr>The Comptroller and Auditor General (C&amp;AG)</vt:lpstr>
      <vt:lpstr>The accountability process</vt:lpstr>
      <vt:lpstr>Our work is produced for</vt:lpstr>
      <vt:lpstr>Our work</vt:lpstr>
      <vt:lpstr>There are five dimensions to our work</vt:lpstr>
      <vt:lpstr>Audited bodies</vt:lpstr>
      <vt:lpstr>Financial audit</vt:lpstr>
      <vt:lpstr>Financial audit approach</vt:lpstr>
      <vt:lpstr>Financial audit outputs</vt:lpstr>
      <vt:lpstr>Value for money audit (VFM)</vt:lpstr>
      <vt:lpstr>Value for money audit (VFM)</vt:lpstr>
      <vt:lpstr>PowerPoint Presentation</vt:lpstr>
      <vt:lpstr>Confirming the accuracy of our reports</vt:lpstr>
      <vt:lpstr>Investigations and insight</vt:lpstr>
      <vt:lpstr>Investigations and insight</vt:lpstr>
      <vt:lpstr>Support to Parliament</vt:lpstr>
      <vt:lpstr>Our international role</vt:lpstr>
      <vt:lpstr>New areas of work</vt:lpstr>
      <vt:lpstr>Our governance</vt:lpstr>
      <vt:lpstr>NAO board members </vt:lpstr>
      <vt:lpstr>NAO leadership team</vt:lpstr>
      <vt:lpstr>Governance</vt:lpstr>
      <vt:lpstr>Who audits the NAO?</vt:lpstr>
      <vt:lpstr>Other corporate information</vt:lpstr>
      <vt:lpstr>Key corporate data</vt:lpstr>
      <vt:lpstr>Our people </vt:lpstr>
      <vt:lpstr>Our role in the accountancy profession </vt:lpstr>
      <vt:lpstr>Accreditations</vt:lpstr>
      <vt:lpstr>Further information</vt:lpstr>
    </vt:vector>
  </TitlesOfParts>
  <Company>National Audit Office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introduction to the National Audit Office</dc:title>
  <dc:creator>Rachel Pykett</dc:creator>
  <cp:lastModifiedBy>THREAPLETON, Sarah</cp:lastModifiedBy>
  <cp:revision>191</cp:revision>
  <cp:lastPrinted>2014-06-05T12:50:53Z</cp:lastPrinted>
  <dcterms:created xsi:type="dcterms:W3CDTF">2011-09-09T09:07:09Z</dcterms:created>
  <dcterms:modified xsi:type="dcterms:W3CDTF">2014-12-11T17:36:37Z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0x0101004C0ADB98B512A647B4F8E41EE5DB38862C00BC1AAFF91841B148A23F2FB156F9D62A</vt:lpwstr>
  </property>
  <property fmtid="{D5CDD505-2E9C-101B-9397-08002B2CF9AE}" pid="3" name="CorporateTeam">
    <vt:lpwstr>105;#Communications|52fcf67c-fddb-4e09-aa23-ba171e479aa9</vt:lpwstr>
  </property>
  <property fmtid="{D5CDD505-2E9C-101B-9397-08002B2CF9AE}" pid="4" name="f1dac000fcdc4049bff9f9dd01e1f968">
    <vt:lpwstr>Strategy|6502e036-fcab-4556-b81c-13bd5fb7f266</vt:lpwstr>
  </property>
  <property fmtid="{D5CDD505-2E9C-101B-9397-08002B2CF9AE}" pid="5" name="_dlc_DocIdItemGuid">
    <vt:lpwstr>c57cfb0d-7ae2-4a05-853c-87896cb105f6</vt:lpwstr>
  </property>
  <property fmtid="{D5CDD505-2E9C-101B-9397-08002B2CF9AE}" pid="6" name="FeedbackType">
    <vt:lpwstr/>
  </property>
  <property fmtid="{D5CDD505-2E9C-101B-9397-08002B2CF9AE}" pid="7" name="NAOEventType">
    <vt:lpwstr/>
  </property>
  <property fmtid="{D5CDD505-2E9C-101B-9397-08002B2CF9AE}" pid="8" name="a2054fdd19c04267a9aa0e34cd1feefb">
    <vt:lpwstr/>
  </property>
  <property fmtid="{D5CDD505-2E9C-101B-9397-08002B2CF9AE}" pid="9" name="NAOSubject">
    <vt:lpwstr>23;#External communication|bdb38c7b-4fab-477b-8fb9-86669582a1e3</vt:lpwstr>
  </property>
  <property fmtid="{D5CDD505-2E9C-101B-9397-08002B2CF9AE}" pid="10" name="c667d297458e49a89b240a0a8d2a741a">
    <vt:lpwstr/>
  </property>
  <property fmtid="{D5CDD505-2E9C-101B-9397-08002B2CF9AE}" pid="11" name="Topic">
    <vt:lpwstr/>
  </property>
  <property fmtid="{D5CDD505-2E9C-101B-9397-08002B2CF9AE}" pid="12" name="lf234c345f8d478c9943736e01f06696">
    <vt:lpwstr/>
  </property>
  <property fmtid="{D5CDD505-2E9C-101B-9397-08002B2CF9AE}" pid="13" name="m2e5188e34754b0f9161c83633071070">
    <vt:lpwstr/>
  </property>
  <property fmtid="{D5CDD505-2E9C-101B-9397-08002B2CF9AE}" pid="14" name="b0d1d09f4f57465cb56893f1c65ce625">
    <vt:lpwstr/>
  </property>
  <property fmtid="{D5CDD505-2E9C-101B-9397-08002B2CF9AE}" pid="15" name="GuidanceType">
    <vt:lpwstr/>
  </property>
  <property fmtid="{D5CDD505-2E9C-101B-9397-08002B2CF9AE}" pid="16" name="le9ea00fa1b44d8eb8c218880c0845a9">
    <vt:lpwstr/>
  </property>
  <property fmtid="{D5CDD505-2E9C-101B-9397-08002B2CF9AE}" pid="17" name="ob0a80ea1b7f459095a4d2cdc34ab12d">
    <vt:lpwstr/>
  </property>
  <property fmtid="{D5CDD505-2E9C-101B-9397-08002B2CF9AE}" pid="18" name="a5c9be136142443c9c908c1ddba12709">
    <vt:lpwstr/>
  </property>
  <property fmtid="{D5CDD505-2E9C-101B-9397-08002B2CF9AE}" pid="19" name="ReasonforBriefing">
    <vt:lpwstr/>
  </property>
  <property fmtid="{D5CDD505-2E9C-101B-9397-08002B2CF9AE}" pid="20" name="Issuedby">
    <vt:lpwstr/>
  </property>
  <property fmtid="{D5CDD505-2E9C-101B-9397-08002B2CF9AE}" pid="21" name="ClientName">
    <vt:lpwstr/>
  </property>
  <property fmtid="{D5CDD505-2E9C-101B-9397-08002B2CF9AE}" pid="22" name="ef72519f598c4356a64b13123a718f5b">
    <vt:lpwstr/>
  </property>
  <property fmtid="{D5CDD505-2E9C-101B-9397-08002B2CF9AE}" pid="23" name="NAOAudience">
    <vt:lpwstr/>
  </property>
  <property fmtid="{D5CDD505-2E9C-101B-9397-08002B2CF9AE}" pid="24" name="d78e761506bd4784aeb8e2b66771cf4b">
    <vt:lpwstr/>
  </property>
  <property fmtid="{D5CDD505-2E9C-101B-9397-08002B2CF9AE}" pid="25" name="CoverageQuarter">
    <vt:lpwstr/>
  </property>
  <property fmtid="{D5CDD505-2E9C-101B-9397-08002B2CF9AE}" pid="26" name="Country">
    <vt:lpwstr/>
  </property>
  <property fmtid="{D5CDD505-2E9C-101B-9397-08002B2CF9AE}" pid="27" name="FeedbackSource">
    <vt:lpwstr/>
  </property>
  <property fmtid="{D5CDD505-2E9C-101B-9397-08002B2CF9AE}" pid="28" name="d2b9bc3819054e8dbb1f91356d1014e4">
    <vt:lpwstr/>
  </property>
  <property fmtid="{D5CDD505-2E9C-101B-9397-08002B2CF9AE}" pid="29" name="CoverageMonth">
    <vt:lpwstr/>
  </property>
  <property fmtid="{D5CDD505-2E9C-101B-9397-08002B2CF9AE}" pid="30" name="Cluster">
    <vt:lpwstr/>
  </property>
  <property fmtid="{D5CDD505-2E9C-101B-9397-08002B2CF9AE}" pid="31" name="e273ba0a222b4096a91f3e306e95b905">
    <vt:lpwstr/>
  </property>
  <property fmtid="{D5CDD505-2E9C-101B-9397-08002B2CF9AE}" pid="32" name="AssignmentName">
    <vt:lpwstr/>
  </property>
  <property fmtid="{D5CDD505-2E9C-101B-9397-08002B2CF9AE}" pid="33" name="SelectCommittee">
    <vt:lpwstr/>
  </property>
  <property fmtid="{D5CDD505-2E9C-101B-9397-08002B2CF9AE}" pid="34" name="LiaisonType">
    <vt:lpwstr/>
  </property>
  <property fmtid="{D5CDD505-2E9C-101B-9397-08002B2CF9AE}" pid="35" name="CommunicationType">
    <vt:lpwstr/>
  </property>
  <property fmtid="{D5CDD505-2E9C-101B-9397-08002B2CF9AE}" pid="36" name="Stakeholder">
    <vt:lpwstr/>
  </property>
  <property fmtid="{D5CDD505-2E9C-101B-9397-08002B2CF9AE}" pid="37" name="ProductType">
    <vt:lpwstr/>
  </property>
  <property fmtid="{D5CDD505-2E9C-101B-9397-08002B2CF9AE}" pid="38" name="ProductName">
    <vt:lpwstr/>
  </property>
  <property fmtid="{D5CDD505-2E9C-101B-9397-08002B2CF9AE}" pid="39" name="CoverageYear">
    <vt:lpwstr>161;#2014-15|277e655e-abc9-4cad-abb2-c60ebfbc14a9</vt:lpwstr>
  </property>
  <property fmtid="{D5CDD505-2E9C-101B-9397-08002B2CF9AE}" pid="40" name="Organisation">
    <vt:lpwstr/>
  </property>
  <property fmtid="{D5CDD505-2E9C-101B-9397-08002B2CF9AE}" pid="41" name="Secondary Organisations">
    <vt:lpwstr/>
  </property>
  <property fmtid="{D5CDD505-2E9C-101B-9397-08002B2CF9AE}" pid="42" name="Primary_x0020_Organisation">
    <vt:lpwstr/>
  </property>
  <property fmtid="{D5CDD505-2E9C-101B-9397-08002B2CF9AE}" pid="43" name="df8b43f6c8a44e94aac56aa2ad0bbe97">
    <vt:lpwstr/>
  </property>
  <property fmtid="{D5CDD505-2E9C-101B-9397-08002B2CF9AE}" pid="44" name="p20cc41e137345d3ac2e5ae4260dcb2b">
    <vt:lpwstr/>
  </property>
  <property fmtid="{D5CDD505-2E9C-101B-9397-08002B2CF9AE}" pid="45" name="ContractName">
    <vt:lpwstr/>
  </property>
  <property fmtid="{D5CDD505-2E9C-101B-9397-08002B2CF9AE}" pid="46" name="PrimarySubject">
    <vt:lpwstr>23;#External communication|bdb38c7b-4fab-477b-8fb9-86669582a1e3</vt:lpwstr>
  </property>
  <property fmtid="{D5CDD505-2E9C-101B-9397-08002B2CF9AE}" pid="47" name="Primary Organisation">
    <vt:lpwstr/>
  </property>
</Properties>
</file>