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66" r:id="rId7"/>
    <p:sldId id="326" r:id="rId8"/>
    <p:sldId id="317" r:id="rId9"/>
    <p:sldId id="327" r:id="rId10"/>
    <p:sldId id="332" r:id="rId11"/>
    <p:sldId id="335" r:id="rId12"/>
    <p:sldId id="333" r:id="rId13"/>
    <p:sldId id="334" r:id="rId14"/>
    <p:sldId id="336" r:id="rId15"/>
    <p:sldId id="314" r:id="rId16"/>
    <p:sldId id="305" r:id="rId17"/>
  </p:sldIdLst>
  <p:sldSz cx="9144000" cy="6858000" type="screen4x3"/>
  <p:notesSz cx="6718300" cy="98679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REAPLETON, Sarah" initials="TS" lastIdx="26" clrIdx="0"/>
  <p:cmAuthor id="1" name="Information Technology Resource Center" initials="ITRC" lastIdx="1" clrIdx="1"/>
  <p:cmAuthor id="2" name="COCKMAN, Hannah" initials="CH" lastIdx="3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213F"/>
    <a:srgbClr val="1F72CD"/>
    <a:srgbClr val="788FA5"/>
    <a:srgbClr val="57789D"/>
    <a:srgbClr val="597A9F"/>
    <a:srgbClr val="6F8DAF"/>
    <a:srgbClr val="60A0E6"/>
    <a:srgbClr val="79B5F7"/>
    <a:srgbClr val="5C7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91834" autoAdjust="0"/>
  </p:normalViewPr>
  <p:slideViewPr>
    <p:cSldViewPr>
      <p:cViewPr>
        <p:scale>
          <a:sx n="100" d="100"/>
          <a:sy n="100" d="100"/>
        </p:scale>
        <p:origin x="-1320" y="-84"/>
      </p:cViewPr>
      <p:guideLst>
        <p:guide orient="horz" pos="102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00" y="-102"/>
      </p:cViewPr>
      <p:guideLst>
        <p:guide orient="horz" pos="3107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8" y="1"/>
            <a:ext cx="2911996" cy="4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044"/>
            <a:ext cx="2911996" cy="49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8" y="9372044"/>
            <a:ext cx="2911996" cy="49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154A31-338F-48D5-B3CE-AD6CDB9AE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697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1996" cy="4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8" y="1"/>
            <a:ext cx="2911996" cy="49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86818"/>
            <a:ext cx="5375268" cy="444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044"/>
            <a:ext cx="2911996" cy="49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8" y="9372044"/>
            <a:ext cx="2911996" cy="49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79F42E-E2D4-4C37-BC15-AABC25C99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31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962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298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7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558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17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1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17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17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17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79F42E-E2D4-4C37-BC15-AABC25C991AF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23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35548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296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274638"/>
            <a:ext cx="2054225" cy="51704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1863" cy="51704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272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18488" cy="5170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907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6857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753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027487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27488" cy="3960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989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1354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087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41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000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25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914400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84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20737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26"/>
          <p:cNvSpPr>
            <a:spLocks noChangeArrowheads="1"/>
          </p:cNvSpPr>
          <p:nvPr/>
        </p:nvSpPr>
        <p:spPr bwMode="auto">
          <a:xfrm>
            <a:off x="0" y="6365874"/>
            <a:ext cx="9144000" cy="519113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0" name="Rectangle 27"/>
          <p:cNvSpPr>
            <a:spLocks noChangeArrowheads="1"/>
          </p:cNvSpPr>
          <p:nvPr/>
        </p:nvSpPr>
        <p:spPr bwMode="auto">
          <a:xfrm>
            <a:off x="396875" y="6402814"/>
            <a:ext cx="7127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Helping the nation spend wisely</a:t>
            </a:r>
          </a:p>
        </p:txBody>
      </p:sp>
      <p:pic>
        <p:nvPicPr>
          <p:cNvPr id="1031" name="Picture 28" descr="Copy-of-NAO---White-only---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453614"/>
            <a:ext cx="25066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347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rliament.uk/business/committees/committees-a-z/other-committees/public-accounts-commission/" TargetMode="External"/><Relationship Id="rId3" Type="http://schemas.openxmlformats.org/officeDocument/2006/relationships/hyperlink" Target="http://www.nao.org.uk/" TargetMode="External"/><Relationship Id="rId7" Type="http://schemas.openxmlformats.org/officeDocument/2006/relationships/hyperlink" Target="http://www.nao.org.uk/publications/1213/annual_report_2012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user/NationalAudit" TargetMode="External"/><Relationship Id="rId5" Type="http://schemas.openxmlformats.org/officeDocument/2006/relationships/hyperlink" Target="https://public.govdelivery.com/accounts/UKNAO/subscriber/new" TargetMode="External"/><Relationship Id="rId4" Type="http://schemas.openxmlformats.org/officeDocument/2006/relationships/hyperlink" Target="http://twitter.com/naoorgu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endParaRPr lang="en-US" sz="1800">
              <a:solidFill>
                <a:srgbClr val="C00000"/>
              </a:solidFill>
            </a:endParaRP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3538" y="3254375"/>
            <a:ext cx="8312918" cy="1470025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GB" sz="3600" dirty="0" smtClean="0">
                <a:solidFill>
                  <a:schemeClr val="bg1"/>
                </a:solidFill>
              </a:rPr>
              <a:t>An introduction to </a:t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the NAO Strategy 2014-15 to 2016-17</a:t>
            </a:r>
          </a:p>
        </p:txBody>
      </p:sp>
      <p:pic>
        <p:nvPicPr>
          <p:cNvPr id="2052" name="Picture 7" descr="NAO---White-reversed-ou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95288"/>
            <a:ext cx="201612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10"/>
          <p:cNvSpPr>
            <a:spLocks noChangeShapeType="1"/>
          </p:cNvSpPr>
          <p:nvPr/>
        </p:nvSpPr>
        <p:spPr bwMode="auto">
          <a:xfrm>
            <a:off x="0" y="2205038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Further information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700436"/>
            <a:ext cx="8207375" cy="3960812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NAO </a:t>
            </a:r>
            <a:r>
              <a:rPr lang="en-GB" sz="2800" dirty="0" smtClean="0"/>
              <a:t>website </a:t>
            </a:r>
            <a:r>
              <a:rPr lang="en-GB" sz="2800" dirty="0">
                <a:hlinkClick r:id="rId3"/>
              </a:rPr>
              <a:t>www.nao.org.uk</a:t>
            </a:r>
            <a:endParaRPr lang="en-GB" sz="2800" dirty="0"/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Follow the NAO on Twitter </a:t>
            </a:r>
            <a:r>
              <a:rPr lang="en-GB" sz="2800" dirty="0">
                <a:hlinkClick r:id="rId4"/>
              </a:rPr>
              <a:t>@</a:t>
            </a:r>
            <a:r>
              <a:rPr lang="en-GB" sz="2800" dirty="0" err="1" smtClean="0">
                <a:hlinkClick r:id="rId4"/>
              </a:rPr>
              <a:t>NAOorguk</a:t>
            </a:r>
            <a:endParaRPr lang="en-GB" sz="2800" dirty="0" smtClean="0"/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Sign up for email alerts with </a:t>
            </a:r>
            <a:r>
              <a:rPr lang="en-GB" sz="2800" dirty="0" smtClean="0">
                <a:hlinkClick r:id="rId5"/>
              </a:rPr>
              <a:t>NAOdirect</a:t>
            </a:r>
            <a:endParaRPr lang="en-GB" sz="2800" dirty="0"/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/>
              <a:t>NAO videos on </a:t>
            </a:r>
            <a:r>
              <a:rPr lang="en-GB" sz="2800" dirty="0" smtClean="0">
                <a:hlinkClick r:id="rId6"/>
              </a:rPr>
              <a:t>YouTube</a:t>
            </a:r>
            <a:endParaRPr lang="en-GB" sz="2800" dirty="0" smtClean="0"/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hlinkClick r:id="rId7"/>
              </a:rPr>
              <a:t>NAO Annual Report &amp; Accounts 2012-13 </a:t>
            </a:r>
            <a:endParaRPr lang="en-GB" sz="2800" dirty="0" smtClean="0"/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>
                <a:hlinkClick r:id="rId8"/>
              </a:rPr>
              <a:t>Public Accounts Commission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25603" name="Picture 4" descr="NAO---White-reversed-ou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95288"/>
            <a:ext cx="201612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16"/>
          <p:cNvSpPr>
            <a:spLocks noChangeArrowheads="1"/>
          </p:cNvSpPr>
          <p:nvPr/>
        </p:nvSpPr>
        <p:spPr bwMode="auto">
          <a:xfrm>
            <a:off x="0" y="2205038"/>
            <a:ext cx="9144000" cy="4652962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467544" y="2205038"/>
            <a:ext cx="8676456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We have been successful in delivering our strategy so far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7776095" cy="396081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 smtClean="0"/>
              <a:t>In 2012, our work helped government save nearly </a:t>
            </a:r>
            <a:r>
              <a:rPr lang="en-GB" sz="2600" dirty="0" smtClean="0">
                <a:solidFill>
                  <a:srgbClr val="C00000"/>
                </a:solidFill>
              </a:rPr>
              <a:t>£1.2 billion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 smtClean="0"/>
              <a:t>We are on track to reduce our costs by </a:t>
            </a:r>
            <a:r>
              <a:rPr lang="en-GB" sz="2600" dirty="0" smtClean="0">
                <a:solidFill>
                  <a:srgbClr val="C00000"/>
                </a:solidFill>
              </a:rPr>
              <a:t>15% </a:t>
            </a:r>
            <a:r>
              <a:rPr lang="en-GB" sz="2600" dirty="0" smtClean="0"/>
              <a:t>over the three years to 2013-14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 smtClean="0"/>
              <a:t>In 2012-13 government bodies accepted </a:t>
            </a:r>
            <a:r>
              <a:rPr lang="en-GB" sz="2600" dirty="0" smtClean="0">
                <a:solidFill>
                  <a:srgbClr val="C00000"/>
                </a:solidFill>
              </a:rPr>
              <a:t>82% </a:t>
            </a:r>
            <a:r>
              <a:rPr lang="en-GB" sz="2600" dirty="0" smtClean="0"/>
              <a:t>of the Committee of Public Accounts’ recommendations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dirty="0" smtClean="0"/>
              <a:t>An independent survey of MPs shows they hold us in </a:t>
            </a:r>
            <a:r>
              <a:rPr lang="en-GB" sz="2600" dirty="0" smtClean="0">
                <a:solidFill>
                  <a:srgbClr val="C00000"/>
                </a:solidFill>
              </a:rPr>
              <a:t>high regard </a:t>
            </a:r>
            <a:r>
              <a:rPr lang="en-GB" sz="2600" dirty="0" smtClean="0"/>
              <a:t>and our work is often cited in Parliament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938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7354"/>
            <a:ext cx="8218488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Our strategic objectives remain the same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72816"/>
            <a:ext cx="6462669" cy="3960812"/>
          </a:xfrm>
        </p:spPr>
      </p:pic>
    </p:spTree>
    <p:extLst>
      <p:ext uri="{BB962C8B-B14F-4D97-AF65-F5344CB8AC3E}">
        <p14:creationId xmlns:p14="http://schemas.microsoft.com/office/powerpoint/2010/main" val="20279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environment is changing</a:t>
            </a:r>
          </a:p>
        </p:txBody>
      </p:sp>
      <p:grpSp>
        <p:nvGrpSpPr>
          <p:cNvPr id="4096" name="Group 4095"/>
          <p:cNvGrpSpPr/>
          <p:nvPr/>
        </p:nvGrpSpPr>
        <p:grpSpPr>
          <a:xfrm>
            <a:off x="547545" y="1216174"/>
            <a:ext cx="8008874" cy="5040560"/>
            <a:chOff x="539552" y="1268760"/>
            <a:chExt cx="8008874" cy="5040560"/>
          </a:xfrm>
        </p:grpSpPr>
        <p:grpSp>
          <p:nvGrpSpPr>
            <p:cNvPr id="31" name="Group 30"/>
            <p:cNvGrpSpPr/>
            <p:nvPr/>
          </p:nvGrpSpPr>
          <p:grpSpPr>
            <a:xfrm>
              <a:off x="539552" y="1268760"/>
              <a:ext cx="7992888" cy="3744416"/>
              <a:chOff x="539552" y="1268760"/>
              <a:chExt cx="7992888" cy="3744416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539552" y="1268760"/>
                <a:ext cx="7992888" cy="1152128"/>
                <a:chOff x="539552" y="1484784"/>
                <a:chExt cx="7992888" cy="1152128"/>
              </a:xfrm>
            </p:grpSpPr>
            <p:sp>
              <p:nvSpPr>
                <p:cNvPr id="3" name="Pentagon 2"/>
                <p:cNvSpPr/>
                <p:nvPr/>
              </p:nvSpPr>
              <p:spPr>
                <a:xfrm>
                  <a:off x="539552" y="1628800"/>
                  <a:ext cx="7992888" cy="864096"/>
                </a:xfrm>
                <a:prstGeom prst="homePlat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" name="Rounded Rectangle 1"/>
                <p:cNvSpPr/>
                <p:nvPr/>
              </p:nvSpPr>
              <p:spPr>
                <a:xfrm>
                  <a:off x="2339752" y="1484784"/>
                  <a:ext cx="5904656" cy="115212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683568" y="1844824"/>
                  <a:ext cx="151216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b="1" dirty="0">
                      <a:solidFill>
                        <a:schemeClr val="bg1"/>
                      </a:solidFill>
                    </a:rPr>
                    <a:t>Austerity</a:t>
                  </a:r>
                  <a:endParaRPr lang="en-GB" sz="2400" dirty="0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2483768" y="1628800"/>
                  <a:ext cx="554461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indent="0"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:r>
                    <a:rPr lang="en-GB" sz="2200" dirty="0"/>
                    <a:t>The government has forecast continued reductions in departmental spending</a:t>
                  </a:r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39552" y="2564904"/>
                <a:ext cx="7992888" cy="1152128"/>
                <a:chOff x="691952" y="1637184"/>
                <a:chExt cx="7992888" cy="1152128"/>
              </a:xfrm>
            </p:grpSpPr>
            <p:sp>
              <p:nvSpPr>
                <p:cNvPr id="8" name="Pentagon 7"/>
                <p:cNvSpPr/>
                <p:nvPr/>
              </p:nvSpPr>
              <p:spPr>
                <a:xfrm>
                  <a:off x="691952" y="1781200"/>
                  <a:ext cx="7992888" cy="864096"/>
                </a:xfrm>
                <a:prstGeom prst="homePlat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" name="Rounded Rectangle 8"/>
                <p:cNvSpPr/>
                <p:nvPr/>
              </p:nvSpPr>
              <p:spPr>
                <a:xfrm>
                  <a:off x="2492152" y="1637184"/>
                  <a:ext cx="5904656" cy="115212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835968" y="1997224"/>
                  <a:ext cx="151216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b="1" dirty="0" smtClean="0">
                      <a:solidFill>
                        <a:schemeClr val="bg1"/>
                      </a:solidFill>
                    </a:rPr>
                    <a:t>Reform</a:t>
                  </a:r>
                  <a:endParaRPr lang="en-GB" sz="2400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2636168" y="1781200"/>
                  <a:ext cx="5544616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indent="0"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:r>
                    <a:rPr lang="en-GB" sz="2200" dirty="0"/>
                    <a:t>Reforms are being introduced at pace, often using </a:t>
                  </a:r>
                  <a:r>
                    <a:rPr lang="en-GB" sz="2200" dirty="0" smtClean="0"/>
                    <a:t>innovative approaches</a:t>
                  </a:r>
                  <a:endParaRPr lang="en-GB" sz="2200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39552" y="3861048"/>
                <a:ext cx="7992888" cy="1152128"/>
                <a:chOff x="691952" y="1637184"/>
                <a:chExt cx="7992888" cy="1152128"/>
              </a:xfrm>
            </p:grpSpPr>
            <p:sp>
              <p:nvSpPr>
                <p:cNvPr id="21" name="Pentagon 20"/>
                <p:cNvSpPr/>
                <p:nvPr/>
              </p:nvSpPr>
              <p:spPr>
                <a:xfrm>
                  <a:off x="691952" y="1781200"/>
                  <a:ext cx="7992888" cy="864096"/>
                </a:xfrm>
                <a:prstGeom prst="homePlate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2492152" y="1637184"/>
                  <a:ext cx="5904656" cy="1152128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07938" y="1997224"/>
                  <a:ext cx="164019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400" b="1" dirty="0" smtClean="0">
                      <a:solidFill>
                        <a:schemeClr val="bg1"/>
                      </a:solidFill>
                    </a:rPr>
                    <a:t>Capability</a:t>
                  </a:r>
                  <a:endParaRPr lang="en-GB" sz="2400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2636168" y="1661894"/>
                  <a:ext cx="5544616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indent="0">
                    <a:spcBef>
                      <a:spcPts val="0"/>
                    </a:spcBef>
                    <a:spcAft>
                      <a:spcPts val="600"/>
                    </a:spcAft>
                    <a:buNone/>
                  </a:pPr>
                  <a:r>
                    <a:rPr lang="en-GB" sz="2200" dirty="0"/>
                    <a:t>The civil service needs to manage extensive change and provide quality services with fewer resources</a:t>
                  </a:r>
                </a:p>
              </p:txBody>
            </p:sp>
          </p:grpSp>
        </p:grpSp>
        <p:grpSp>
          <p:nvGrpSpPr>
            <p:cNvPr id="20" name="Group 19"/>
            <p:cNvGrpSpPr/>
            <p:nvPr/>
          </p:nvGrpSpPr>
          <p:grpSpPr>
            <a:xfrm>
              <a:off x="555538" y="5157192"/>
              <a:ext cx="7992888" cy="1152128"/>
              <a:chOff x="691952" y="1637184"/>
              <a:chExt cx="7992888" cy="1152128"/>
            </a:xfrm>
          </p:grpSpPr>
          <p:sp>
            <p:nvSpPr>
              <p:cNvPr id="26" name="Pentagon 25"/>
              <p:cNvSpPr/>
              <p:nvPr/>
            </p:nvSpPr>
            <p:spPr>
              <a:xfrm>
                <a:off x="691952" y="1781200"/>
                <a:ext cx="7992888" cy="864096"/>
              </a:xfrm>
              <a:prstGeom prst="homePlat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2492152" y="1637184"/>
                <a:ext cx="5904656" cy="1152128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35968" y="1781200"/>
                <a:ext cx="15121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chemeClr val="bg1"/>
                    </a:solidFill>
                  </a:rPr>
                  <a:t>Local delivery</a:t>
                </a:r>
                <a:endParaRPr lang="en-GB" sz="24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636168" y="1661894"/>
                <a:ext cx="554461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GB" sz="2200" dirty="0"/>
                  <a:t>Local bodies must provide more for less, while demand for many local services continues to increase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32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We are responding these changes by transforming the way we work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064127" cy="396081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800" b="1" dirty="0" smtClean="0">
                <a:solidFill>
                  <a:srgbClr val="C00000"/>
                </a:solidFill>
              </a:rPr>
              <a:t>In 2014 we will: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Provide a clearer focus on </a:t>
            </a:r>
            <a:r>
              <a:rPr lang="en-GB" sz="2800" dirty="0"/>
              <a:t>strategic issues </a:t>
            </a:r>
            <a:r>
              <a:rPr lang="en-GB" sz="2800" dirty="0" smtClean="0"/>
              <a:t>shared across government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Integrate our assurance to Parliament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Improve our investigative capability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dirty="0" smtClean="0"/>
              <a:t>Increase our skills and expertise in key areas</a:t>
            </a:r>
            <a:endParaRPr lang="en-GB" sz="4800" dirty="0"/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2545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Shared strategic issues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136135" cy="72008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100" b="1" dirty="0" smtClean="0">
                <a:solidFill>
                  <a:srgbClr val="C00000"/>
                </a:solidFill>
              </a:rPr>
              <a:t>We have created ‘clusters’ of teams that will develop deep expertise in these issues:</a:t>
            </a:r>
          </a:p>
          <a:p>
            <a:pPr marL="0" indent="0">
              <a:buNone/>
            </a:pPr>
            <a:endParaRPr lang="en-GB" sz="2800" dirty="0"/>
          </a:p>
          <a:p>
            <a:pPr lvl="0"/>
            <a:endParaRPr lang="en-GB" sz="2800" dirty="0"/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060848"/>
            <a:ext cx="8136904" cy="391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We are refining how we measure and monitor our performance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420"/>
            <a:ext cx="8064127" cy="396081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600" b="1" dirty="0" smtClean="0">
                <a:solidFill>
                  <a:srgbClr val="C00000"/>
                </a:solidFill>
              </a:rPr>
              <a:t>Our new performance framework will focus on: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b="1" dirty="0" smtClean="0"/>
              <a:t>The extent to which we achieve financial and wider impacts;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b="1" dirty="0" smtClean="0"/>
              <a:t>Our corporate efficiency; and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b="1" dirty="0" smtClean="0"/>
              <a:t>How far we can influence improvement in shared strategic issues</a:t>
            </a:r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2545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We will do more work in certain areas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064127" cy="39608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 smtClean="0"/>
              <a:t>We will increase the amount of resources allocated to </a:t>
            </a:r>
            <a:r>
              <a:rPr lang="en-GB" sz="2800" b="1" dirty="0" smtClean="0">
                <a:solidFill>
                  <a:srgbClr val="C00000"/>
                </a:solidFill>
              </a:rPr>
              <a:t>investigative</a:t>
            </a:r>
            <a:r>
              <a:rPr lang="en-GB" sz="2800" b="1" dirty="0" smtClean="0"/>
              <a:t> work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 smtClean="0"/>
              <a:t>In 2014-15 we will increase the number of </a:t>
            </a:r>
            <a:r>
              <a:rPr lang="en-GB" sz="2800" b="1" dirty="0" smtClean="0">
                <a:solidFill>
                  <a:srgbClr val="C00000"/>
                </a:solidFill>
              </a:rPr>
              <a:t>local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C00000"/>
                </a:solidFill>
              </a:rPr>
              <a:t>government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/>
              <a:t>studies we produce, and </a:t>
            </a:r>
            <a:r>
              <a:rPr lang="en-GB" sz="2800" b="1" dirty="0"/>
              <a:t>thereafter publish </a:t>
            </a:r>
            <a:r>
              <a:rPr lang="en-GB" sz="2800" b="1" dirty="0" smtClean="0"/>
              <a:t>six per year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800" b="1" dirty="0" smtClean="0"/>
              <a:t>We will develop our expertise in the </a:t>
            </a:r>
            <a:r>
              <a:rPr lang="en-GB" sz="2800" b="1" dirty="0" smtClean="0">
                <a:solidFill>
                  <a:srgbClr val="C00000"/>
                </a:solidFill>
              </a:rPr>
              <a:t>key strategic issues</a:t>
            </a:r>
            <a:endParaRPr lang="en-GB" sz="2800" dirty="0" smtClean="0">
              <a:solidFill>
                <a:srgbClr val="C00000"/>
              </a:solidFill>
            </a:endParaRPr>
          </a:p>
          <a:p>
            <a:pPr marL="342000" algn="ctr">
              <a:spcBef>
                <a:spcPts val="0"/>
              </a:spcBef>
              <a:spcAft>
                <a:spcPts val="3000"/>
              </a:spcAft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7464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Outcomes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 smtClean="0"/>
              <a:t>We are drawing on our </a:t>
            </a:r>
            <a:r>
              <a:rPr lang="en-GB" sz="2800" b="1" dirty="0" smtClean="0">
                <a:solidFill>
                  <a:srgbClr val="C00000"/>
                </a:solidFill>
              </a:rPr>
              <a:t>strengths </a:t>
            </a:r>
            <a:r>
              <a:rPr lang="en-GB" sz="2800" b="1" dirty="0" smtClean="0"/>
              <a:t>and developing new </a:t>
            </a:r>
            <a:r>
              <a:rPr lang="en-GB" sz="2800" b="1" dirty="0" smtClean="0">
                <a:solidFill>
                  <a:srgbClr val="C00000"/>
                </a:solidFill>
              </a:rPr>
              <a:t>capabilities</a:t>
            </a:r>
          </a:p>
          <a:p>
            <a:r>
              <a:rPr lang="en-GB" sz="2800" b="1" dirty="0" smtClean="0"/>
              <a:t>We will be able to respond </a:t>
            </a:r>
            <a:r>
              <a:rPr lang="en-GB" sz="2800" b="1" dirty="0" smtClean="0">
                <a:solidFill>
                  <a:srgbClr val="C00000"/>
                </a:solidFill>
              </a:rPr>
              <a:t>quickly</a:t>
            </a:r>
            <a:r>
              <a:rPr lang="en-GB" sz="2800" b="1" dirty="0" smtClean="0"/>
              <a:t> to complex, fast-moving public sector issues</a:t>
            </a:r>
          </a:p>
          <a:p>
            <a:r>
              <a:rPr lang="en-GB" sz="2800" b="1" dirty="0" smtClean="0"/>
              <a:t>Our products will be </a:t>
            </a:r>
            <a:r>
              <a:rPr lang="en-GB" sz="2800" b="1" dirty="0" smtClean="0">
                <a:solidFill>
                  <a:srgbClr val="C00000"/>
                </a:solidFill>
              </a:rPr>
              <a:t>targeted</a:t>
            </a:r>
            <a:r>
              <a:rPr lang="en-GB" sz="2800" b="1" dirty="0" smtClean="0"/>
              <a:t> and </a:t>
            </a:r>
            <a:r>
              <a:rPr lang="en-GB" sz="2800" b="1" dirty="0" smtClean="0">
                <a:solidFill>
                  <a:srgbClr val="C00000"/>
                </a:solidFill>
              </a:rPr>
              <a:t>relevant</a:t>
            </a:r>
          </a:p>
          <a:p>
            <a:r>
              <a:rPr lang="en-GB" sz="2800" b="1" dirty="0" smtClean="0"/>
              <a:t>We will have the right mix of </a:t>
            </a:r>
            <a:r>
              <a:rPr lang="en-GB" sz="2800" b="1" dirty="0" smtClean="0">
                <a:solidFill>
                  <a:srgbClr val="C00000"/>
                </a:solidFill>
              </a:rPr>
              <a:t>skills </a:t>
            </a:r>
            <a:r>
              <a:rPr lang="en-GB" sz="2800" b="1" dirty="0" smtClean="0"/>
              <a:t>and </a:t>
            </a:r>
            <a:r>
              <a:rPr lang="en-GB" sz="2800" b="1" dirty="0" smtClean="0">
                <a:solidFill>
                  <a:srgbClr val="C00000"/>
                </a:solidFill>
              </a:rPr>
              <a:t>experience </a:t>
            </a:r>
            <a:r>
              <a:rPr lang="en-GB" sz="2800" b="1" dirty="0" smtClean="0"/>
              <a:t>to address key strategic issues in the public sector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98865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O_Standard Presentation Template">
  <a:themeElements>
    <a:clrScheme name="NAO_Design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AO_Design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AO_Design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O_Design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O_Design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O_Design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O_Design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O_Design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O_Design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eystoneDocumentAuthor xmlns="f21d76a0-9ad0-4f9b-a3be-283500ead975" xsi:nil="true"/>
    <KeystoneCreatedByFullName xmlns="f21d76a0-9ad0-4f9b-a3be-283500ead975" xsi:nil="true"/>
    <GPMS xmlns="f21d76a0-9ad0-4f9b-a3be-283500ead975">Official</GPMS>
    <KeystoneDeclared xmlns="f21d76a0-9ad0-4f9b-a3be-283500ead975">false</KeystoneDeclared>
    <TaxCatchAll xmlns="f21d76a0-9ad0-4f9b-a3be-283500ead975">
      <Value>12</Value>
      <Value>72</Value>
    </TaxCatchAll>
    <PersonalInfo xmlns="f21d76a0-9ad0-4f9b-a3be-283500ead975">false</PersonalInfo>
    <EmailAuthor xmlns="f21d76a0-9ad0-4f9b-a3be-283500ead975" xsi:nil="true"/>
    <KeystoneDocumentNo xmlns="f21d76a0-9ad0-4f9b-a3be-283500ead975" xsi:nil="true"/>
    <k8ea5009ad4d407cb9b77e5af5162217 xmlns="f21d76a0-9ad0-4f9b-a3be-283500ead975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Strategy</TermName>
          <TermId xmlns="http://schemas.microsoft.com/office/infopath/2007/PartnerControls">7b29b254-6a64-4092-b26f-d32810dcc023</TermId>
        </TermInfo>
      </Terms>
    </k8ea5009ad4d407cb9b77e5af5162217>
    <EmailRecipients xmlns="f21d76a0-9ad0-4f9b-a3be-283500ead975" xsi:nil="true"/>
    <BIL xmlns="f21d76a0-9ad0-4f9b-a3be-283500ead975">0</BIL>
    <KeystoneDocumentLocation xmlns="f21d76a0-9ad0-4f9b-a3be-283500ead975" xsi:nil="true"/>
    <_dlc_DocId xmlns="8f7634db-da1b-49b3-aee5-965d3464df91">ACKVR42VCZJM-3-2195</_dlc_DocId>
    <_dlc_DocIdUrl xmlns="8f7634db-da1b-49b3-aee5-965d3464df91">
      <Url>http://naotank/Sites/StrategicComms/_layouts/15/DocIdRedir.aspx?ID=ACKVR42VCZJM-3-2195</Url>
      <Description>ACKVR42VCZJM-3-2195</Description>
    </_dlc_DocIdUrl>
    <me59d2f140cf40479d72d98c10356a85 xmlns="f21d76a0-9ad0-4f9b-a3be-283500ead975">
      <Terms xmlns="http://schemas.microsoft.com/office/infopath/2007/PartnerControls"/>
    </me59d2f140cf40479d72d98c10356a85>
    <bd61121ed6cc47fea7ad6afc088cb155 xmlns="f21d76a0-9ad0-4f9b-a3be-283500ead975">
      <Terms xmlns="http://schemas.microsoft.com/office/infopath/2007/PartnerControls"/>
    </bd61121ed6cc47fea7ad6afc088cb155>
    <l224d661db2a4435b922e97cf586a621 xmlns="f21d76a0-9ad0-4f9b-a3be-283500ead975">
      <Terms xmlns="http://schemas.microsoft.com/office/infopath/2007/PartnerControls"/>
    </l224d661db2a4435b922e97cf586a621>
    <acb1c27a28214edaae36bc6e1179b452 xmlns="f21d76a0-9ad0-4f9b-a3be-283500ead975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2013</TermName>
          <TermId xmlns="http://schemas.microsoft.com/office/infopath/2007/PartnerControls">d7be2f55-0b35-418f-bff8-d6ca0f85da60</TermId>
        </TermInfo>
      </Terms>
    </acb1c27a28214edaae36bc6e1179b452>
    <f1dac000fcdc4049bff9f9dd01e1f968 xmlns="f21d76a0-9ad0-4f9b-a3be-283500ead975">
      <Terms xmlns="http://schemas.microsoft.com/office/infopath/2007/PartnerControls"/>
    </f1dac000fcdc4049bff9f9dd01e1f968>
    <ed229cb355ad4f929f5d2d735fd99c18 xmlns="f21d76a0-9ad0-4f9b-a3be-283500ead975">
      <Terms xmlns="http://schemas.microsoft.com/office/infopath/2007/PartnerControls"/>
    </ed229cb355ad4f929f5d2d735fd99c18>
    <n89f1c10659d42cb91f112ad2f8b0bea xmlns="f21d76a0-9ad0-4f9b-a3be-283500ead975">
      <Terms xmlns="http://schemas.microsoft.com/office/infopath/2007/PartnerControls"/>
    </n89f1c10659d42cb91f112ad2f8b0bea>
  </documentManagement>
</p:properties>
</file>

<file path=customXml/item4.xml><?xml version="1.0" encoding="utf-8"?>
<?mso-contentType ?>
<SharedContentType xmlns="Microsoft.SharePoint.Taxonomy.ContentTypeSync" SourceId="c8812c7e-cc97-4ca4-94bd-8d83d126dc36" ContentTypeId="0x0101004C0ADB98B512A647B4F8E41EE5DB38862C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4C0ADB98B512A647B4F8E41EE5DB38862C00BC1AAFF91841B148A23F2FB156F9D62A" ma:contentTypeVersion="171" ma:contentTypeDescription="" ma:contentTypeScope="" ma:versionID="abf2a25922af00fa36d625cc7516af81">
  <xsd:schema xmlns:xsd="http://www.w3.org/2001/XMLSchema" xmlns:xs="http://www.w3.org/2001/XMLSchema" xmlns:p="http://schemas.microsoft.com/office/2006/metadata/properties" xmlns:ns2="f21d76a0-9ad0-4f9b-a3be-283500ead975" xmlns:ns3="8f7634db-da1b-49b3-aee5-965d3464df91" targetNamespace="http://schemas.microsoft.com/office/2006/metadata/properties" ma:root="true" ma:fieldsID="c55983895b745f043129b1b75f8ad4db" ns2:_="" ns3:_="">
    <xsd:import namespace="f21d76a0-9ad0-4f9b-a3be-283500ead975"/>
    <xsd:import namespace="8f7634db-da1b-49b3-aee5-965d3464df91"/>
    <xsd:element name="properties">
      <xsd:complexType>
        <xsd:sequence>
          <xsd:element name="documentManagement">
            <xsd:complexType>
              <xsd:all>
                <xsd:element ref="ns2:PersonalInfo" minOccurs="0"/>
                <xsd:element ref="ns2:BIL"/>
                <xsd:element ref="ns2:GPMS"/>
                <xsd:element ref="ns2:EmailAuthor" minOccurs="0"/>
                <xsd:element ref="ns2:EmailRecipients" minOccurs="0"/>
                <xsd:element ref="ns2:KeystoneCreatedByFullName" minOccurs="0"/>
                <xsd:element ref="ns2:KeystoneDeclared" minOccurs="0"/>
                <xsd:element ref="ns2:KeystoneDocumentLocation" minOccurs="0"/>
                <xsd:element ref="ns2:KeystoneDocumentNo" minOccurs="0"/>
                <xsd:element ref="ns2:KeystoneDocumentAuthor" minOccurs="0"/>
                <xsd:element ref="ns2:ed229cb355ad4f929f5d2d735fd99c18" minOccurs="0"/>
                <xsd:element ref="ns2:TaxCatchAll" minOccurs="0"/>
                <xsd:element ref="ns2:f1dac000fcdc4049bff9f9dd01e1f968" minOccurs="0"/>
                <xsd:element ref="ns2:TaxCatchAllLabel" minOccurs="0"/>
                <xsd:element ref="ns2:acb1c27a28214edaae36bc6e1179b452" minOccurs="0"/>
                <xsd:element ref="ns2:me59d2f140cf40479d72d98c10356a85" minOccurs="0"/>
                <xsd:element ref="ns2:n89f1c10659d42cb91f112ad2f8b0bea" minOccurs="0"/>
                <xsd:element ref="ns2:k8ea5009ad4d407cb9b77e5af5162217" minOccurs="0"/>
                <xsd:element ref="ns2:bd61121ed6cc47fea7ad6afc088cb155" minOccurs="0"/>
                <xsd:element ref="ns2:l224d661db2a4435b922e97cf586a621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d76a0-9ad0-4f9b-a3be-283500ead975" elementFormDefault="qualified">
    <xsd:import namespace="http://schemas.microsoft.com/office/2006/documentManagement/types"/>
    <xsd:import namespace="http://schemas.microsoft.com/office/infopath/2007/PartnerControls"/>
    <xsd:element name="PersonalInfo" ma:index="6" nillable="true" ma:displayName="Personal Info" ma:default="0" ma:internalName="PersonalInfo">
      <xsd:simpleType>
        <xsd:restriction base="dms:Boolean"/>
      </xsd:simpleType>
    </xsd:element>
    <xsd:element name="BIL" ma:index="7" ma:displayName="Business Impact Level" ma:default="0" ma:format="Dropdown" ma:internalName="BIL" ma:readOnly="false">
      <xsd:simpleType>
        <xsd:restriction base="dms:Choice">
          <xsd:enumeration value="0"/>
          <xsd:enumeration value="1"/>
          <xsd:enumeration value="2"/>
          <xsd:enumeration value="3"/>
          <xsd:enumeration value="4"/>
        </xsd:restriction>
      </xsd:simpleType>
    </xsd:element>
    <xsd:element name="GPMS" ma:index="8" ma:displayName="Security Classification" ma:default="Official" ma:description="HM Government Security Classifications" ma:format="Dropdown" ma:internalName="GPMS" ma:readOnly="false">
      <xsd:simpleType>
        <xsd:restriction base="dms:Choice">
          <xsd:enumeration value="Official"/>
          <xsd:enumeration value="Official-Sensitive"/>
        </xsd:restriction>
      </xsd:simpleType>
    </xsd:element>
    <xsd:element name="EmailAuthor" ma:index="9" nillable="true" ma:displayName="Email Author" ma:internalName="EmailAuthor">
      <xsd:simpleType>
        <xsd:restriction base="dms:Text"/>
      </xsd:simpleType>
    </xsd:element>
    <xsd:element name="EmailRecipients" ma:index="10" nillable="true" ma:displayName="Email Recipients" ma:internalName="EmailRecipients">
      <xsd:simpleType>
        <xsd:restriction base="dms:Text"/>
      </xsd:simpleType>
    </xsd:element>
    <xsd:element name="KeystoneCreatedByFullName" ma:index="12" nillable="true" ma:displayName="Keystone Created By Full Name" ma:description="Imported Keystone Created By field" ma:hidden="true" ma:internalName="KeystoneCreatedByFullName">
      <xsd:simpleType>
        <xsd:restriction base="dms:Text">
          <xsd:maxLength value="255"/>
        </xsd:restriction>
      </xsd:simpleType>
    </xsd:element>
    <xsd:element name="KeystoneDeclared" ma:index="13" nillable="true" ma:displayName="Keystone Declared" ma:default="0" ma:description="Has the document been declared as a record" ma:hidden="true" ma:internalName="KeystoneDeclared">
      <xsd:simpleType>
        <xsd:restriction base="dms:Boolean"/>
      </xsd:simpleType>
    </xsd:element>
    <xsd:element name="KeystoneDocumentLocation" ma:index="14" nillable="true" ma:displayName="Keystone Document Location" ma:description="Original file location in Keystone" ma:hidden="true" ma:internalName="KeystoneDocumentLocation">
      <xsd:simpleType>
        <xsd:restriction base="dms:Note">
          <xsd:maxLength value="255"/>
        </xsd:restriction>
      </xsd:simpleType>
    </xsd:element>
    <xsd:element name="KeystoneDocumentNo" ma:index="15" nillable="true" ma:displayName="Keystone Document No" ma:description="Imported Keystone DOC_NO" ma:hidden="true" ma:indexed="true" ma:internalName="KeystoneDocumentNo">
      <xsd:simpleType>
        <xsd:restriction base="dms:Text">
          <xsd:maxLength value="255"/>
        </xsd:restriction>
      </xsd:simpleType>
    </xsd:element>
    <xsd:element name="KeystoneDocumentAuthor" ma:index="16" nillable="true" ma:displayName="Keystone Document Author" ma:description="Imported Keystone Author field" ma:hidden="true" ma:internalName="KeystoneDocumentAuthor">
      <xsd:simpleType>
        <xsd:restriction base="dms:Text">
          <xsd:maxLength value="255"/>
        </xsd:restriction>
      </xsd:simpleType>
    </xsd:element>
    <xsd:element name="ed229cb355ad4f929f5d2d735fd99c18" ma:index="22" nillable="true" ma:taxonomy="true" ma:internalName="ed229cb355ad4f929f5d2d735fd99c18" ma:taxonomyFieldName="ClientName" ma:displayName="Client" ma:default="" ma:fieldId="{ed229cb3-55ad-4f92-9f5d-2d735fd99c18}" ma:sspId="c8812c7e-cc97-4ca4-94bd-8d83d126dc36" ma:termSetId="e8f9970d-ccfe-4eb3-b75e-05a5edd1718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23" nillable="true" ma:displayName="Taxonomy Catch All Column" ma:hidden="true" ma:list="{919b3d3f-1b66-404f-ba26-bb58f0ae3328}" ma:internalName="TaxCatchAll" ma:showField="CatchAllData" ma:web="8f7634db-da1b-49b3-aee5-965d3464df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dac000fcdc4049bff9f9dd01e1f968" ma:index="24" nillable="true" ma:taxonomy="true" ma:internalName="f1dac000fcdc4049bff9f9dd01e1f968" ma:taxonomyFieldName="CorporateTeam" ma:displayName="Corporate Team" ma:readOnly="false" ma:default="" ma:fieldId="{f1dac000-fcdc-4049-bff9-f9dd01e1f968}" ma:sspId="c8812c7e-cc97-4ca4-94bd-8d83d126dc36" ma:termSetId="c99f8bc3-5669-4681-95f4-9c78dedd9b9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5" nillable="true" ma:displayName="Taxonomy Catch All Column1" ma:hidden="true" ma:list="{919b3d3f-1b66-404f-ba26-bb58f0ae3328}" ma:internalName="TaxCatchAllLabel" ma:readOnly="true" ma:showField="CatchAllDataLabel" ma:web="8f7634db-da1b-49b3-aee5-965d3464df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b1c27a28214edaae36bc6e1179b452" ma:index="26" nillable="true" ma:taxonomy="true" ma:internalName="acb1c27a28214edaae36bc6e1179b452" ma:taxonomyFieldName="CoverageYear" ma:displayName="Coverage Year" ma:default="" ma:fieldId="{acb1c27a-2821-4eda-ae36-bc6e1179b452}" ma:sspId="c8812c7e-cc97-4ca4-94bd-8d83d126dc36" ma:termSetId="58d0820c-e8ec-4e3f-8508-50579be3280d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59d2f140cf40479d72d98c10356a85" ma:index="28" nillable="true" ma:taxonomy="true" ma:internalName="me59d2f140cf40479d72d98c10356a85" ma:taxonomyFieldName="CoverageMonth" ma:displayName="Coverage Month" ma:fieldId="{6e59d2f1-40cf-4047-9d72-d98c10356a85}" ma:sspId="c8812c7e-cc97-4ca4-94bd-8d83d126dc36" ma:termSetId="3a7a2da4-f84a-4e2c-913e-d60c0cf93b4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89f1c10659d42cb91f112ad2f8b0bea" ma:index="30" nillable="true" ma:taxonomy="true" ma:internalName="n89f1c10659d42cb91f112ad2f8b0bea" ma:taxonomyFieldName="Country" ma:displayName="Country" ma:default="" ma:fieldId="{789f1c10-659d-42cb-91f1-12ad2f8b0bea}" ma:sspId="c8812c7e-cc97-4ca4-94bd-8d83d126dc36" ma:termSetId="eb2cb72a-badb-46a2-91fa-6b05b5ecc1f5" ma:anchorId="f4bcee79-bd34-407d-9893-60fa4435a861" ma:open="true" ma:isKeyword="false">
      <xsd:complexType>
        <xsd:sequence>
          <xsd:element ref="pc:Terms" minOccurs="0" maxOccurs="1"/>
        </xsd:sequence>
      </xsd:complexType>
    </xsd:element>
    <xsd:element name="k8ea5009ad4d407cb9b77e5af5162217" ma:index="31" ma:taxonomy="true" ma:internalName="k8ea5009ad4d407cb9b77e5af5162217" ma:taxonomyFieldName="NAOSubject" ma:displayName="Subject" ma:readOnly="false" ma:default="" ma:fieldId="{48ea5009-ad4d-407c-b9b7-7e5af5162217}" ma:taxonomyMulti="true" ma:sspId="c8812c7e-cc97-4ca4-94bd-8d83d126dc36" ma:termSetId="eb2cb72a-badb-46a2-91fa-6b05b5ecc1f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bd61121ed6cc47fea7ad6afc088cb155" ma:index="32" nillable="true" ma:taxonomy="true" ma:internalName="bd61121ed6cc47fea7ad6afc088cb155" ma:taxonomyFieldName="Organisation" ma:displayName="Organisation" ma:default="" ma:fieldId="{bd61121e-d6cc-47fe-a7ad-6afc088cb155}" ma:taxonomyMulti="true" ma:sspId="c8812c7e-cc97-4ca4-94bd-8d83d126dc36" ma:termSetId="20d87d44-0a9d-4470-9d6c-05f748f8aa0c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l224d661db2a4435b922e97cf586a621" ma:index="34" nillable="true" ma:taxonomy="true" ma:internalName="l224d661db2a4435b922e97cf586a621" ma:taxonomyFieldName="CoverageQuarter" ma:displayName="Coverage Quarter" ma:fieldId="{5224d661-db2a-4435-b922-e97cf586a621}" ma:sspId="c8812c7e-cc97-4ca4-94bd-8d83d126dc36" ma:termSetId="3b53a2fb-2eca-483a-86b1-e23fc5ec2fc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634db-da1b-49b3-aee5-965d3464df91" elementFormDefault="qualified">
    <xsd:import namespace="http://schemas.microsoft.com/office/2006/documentManagement/types"/>
    <xsd:import namespace="http://schemas.microsoft.com/office/infopath/2007/PartnerControls"/>
    <xsd:element name="_dlc_DocId" ma:index="3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300D42-E026-4EB6-8BC6-604114D79114}"/>
</file>

<file path=customXml/itemProps2.xml><?xml version="1.0" encoding="utf-8"?>
<ds:datastoreItem xmlns:ds="http://schemas.openxmlformats.org/officeDocument/2006/customXml" ds:itemID="{B9562A01-8707-4279-8CEF-02930D485C30}"/>
</file>

<file path=customXml/itemProps3.xml><?xml version="1.0" encoding="utf-8"?>
<ds:datastoreItem xmlns:ds="http://schemas.openxmlformats.org/officeDocument/2006/customXml" ds:itemID="{CE672569-FA24-44D4-9AFE-CDE6FA02EE9F}"/>
</file>

<file path=customXml/itemProps4.xml><?xml version="1.0" encoding="utf-8"?>
<ds:datastoreItem xmlns:ds="http://schemas.openxmlformats.org/officeDocument/2006/customXml" ds:itemID="{20BB0CD5-720B-4346-9FA4-3911AFF41A21}"/>
</file>

<file path=customXml/itemProps5.xml><?xml version="1.0" encoding="utf-8"?>
<ds:datastoreItem xmlns:ds="http://schemas.openxmlformats.org/officeDocument/2006/customXml" ds:itemID="{EAF10D59-9A3A-41BC-BB6A-70F96DFAC2C3}"/>
</file>

<file path=docProps/app.xml><?xml version="1.0" encoding="utf-8"?>
<Properties xmlns="http://schemas.openxmlformats.org/officeDocument/2006/extended-properties" xmlns:vt="http://schemas.openxmlformats.org/officeDocument/2006/docPropsVTypes">
  <Template>NAO_Standard Presentation Template</Template>
  <TotalTime>3870</TotalTime>
  <Words>393</Words>
  <Application>Microsoft Office PowerPoint</Application>
  <PresentationFormat>On-screen Show (4:3)</PresentationFormat>
  <Paragraphs>57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NAO_Standard Presentation Template</vt:lpstr>
      <vt:lpstr>An introduction to  the NAO Strategy 2014-15 to 2016-17</vt:lpstr>
      <vt:lpstr>We have been successful in delivering our strategy so far</vt:lpstr>
      <vt:lpstr>Our strategic objectives remain the same</vt:lpstr>
      <vt:lpstr>The environment is changing</vt:lpstr>
      <vt:lpstr>We are responding these changes by transforming the way we work</vt:lpstr>
      <vt:lpstr>Shared strategic issues</vt:lpstr>
      <vt:lpstr>We are refining how we measure and monitor our performance</vt:lpstr>
      <vt:lpstr>We will do more work in certain areas</vt:lpstr>
      <vt:lpstr>Outcomes</vt:lpstr>
      <vt:lpstr>Further information</vt:lpstr>
      <vt:lpstr>PowerPoint Presentation</vt:lpstr>
    </vt:vector>
  </TitlesOfParts>
  <Company>National Audit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the National Audit Office</dc:title>
  <dc:creator>Rachel Pykett</dc:creator>
  <cp:lastModifiedBy>THREAPLETON, Sarah</cp:lastModifiedBy>
  <cp:revision>213</cp:revision>
  <cp:lastPrinted>2013-11-07T11:07:22Z</cp:lastPrinted>
  <dcterms:created xsi:type="dcterms:W3CDTF">2011-09-09T09:07:09Z</dcterms:created>
  <dcterms:modified xsi:type="dcterms:W3CDTF">2013-11-08T10:31:15Z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0x0101004C0ADB98B512A647B4F8E41EE5DB38862C00BC1AAFF91841B148A23F2FB156F9D62A</vt:lpwstr>
  </property>
  <property fmtid="{D5CDD505-2E9C-101B-9397-08002B2CF9AE}" pid="3" name="_dlc_DocIdItemGuid">
    <vt:lpwstr>bf37871f-453c-4b38-af14-d8f28ef37f12</vt:lpwstr>
  </property>
  <property fmtid="{D5CDD505-2E9C-101B-9397-08002B2CF9AE}" pid="4" name="FeedbackType">
    <vt:lpwstr/>
  </property>
  <property fmtid="{D5CDD505-2E9C-101B-9397-08002B2CF9AE}" pid="5" name="NAOEventType">
    <vt:lpwstr/>
  </property>
  <property fmtid="{D5CDD505-2E9C-101B-9397-08002B2CF9AE}" pid="6" name="a2054fdd19c04267a9aa0e34cd1feefb">
    <vt:lpwstr/>
  </property>
  <property fmtid="{D5CDD505-2E9C-101B-9397-08002B2CF9AE}" pid="7" name="NAOSubject">
    <vt:lpwstr>72;#Strategy|7b29b254-6a64-4092-b26f-d32810dcc023</vt:lpwstr>
  </property>
  <property fmtid="{D5CDD505-2E9C-101B-9397-08002B2CF9AE}" pid="8" name="c667d297458e49a89b240a0a8d2a741a">
    <vt:lpwstr/>
  </property>
  <property fmtid="{D5CDD505-2E9C-101B-9397-08002B2CF9AE}" pid="9" name="Topic">
    <vt:lpwstr/>
  </property>
  <property fmtid="{D5CDD505-2E9C-101B-9397-08002B2CF9AE}" pid="10" name="CoverageYear">
    <vt:lpwstr>12;#2013|d7be2f55-0b35-418f-bff8-d6ca0f85da60</vt:lpwstr>
  </property>
  <property fmtid="{D5CDD505-2E9C-101B-9397-08002B2CF9AE}" pid="11" name="lf234c345f8d478c9943736e01f06696">
    <vt:lpwstr/>
  </property>
  <property fmtid="{D5CDD505-2E9C-101B-9397-08002B2CF9AE}" pid="12" name="Organisation">
    <vt:lpwstr/>
  </property>
  <property fmtid="{D5CDD505-2E9C-101B-9397-08002B2CF9AE}" pid="13" name="m2e5188e34754b0f9161c83633071070">
    <vt:lpwstr/>
  </property>
  <property fmtid="{D5CDD505-2E9C-101B-9397-08002B2CF9AE}" pid="14" name="CorporateTeam">
    <vt:lpwstr/>
  </property>
  <property fmtid="{D5CDD505-2E9C-101B-9397-08002B2CF9AE}" pid="15" name="b0d1d09f4f57465cb56893f1c65ce625">
    <vt:lpwstr/>
  </property>
  <property fmtid="{D5CDD505-2E9C-101B-9397-08002B2CF9AE}" pid="16" name="GuidanceType">
    <vt:lpwstr/>
  </property>
  <property fmtid="{D5CDD505-2E9C-101B-9397-08002B2CF9AE}" pid="17" name="ob0a80ea1b7f459095a4d2cdc34ab12d">
    <vt:lpwstr/>
  </property>
  <property fmtid="{D5CDD505-2E9C-101B-9397-08002B2CF9AE}" pid="18" name="a5c9be136142443c9c908c1ddba12709">
    <vt:lpwstr/>
  </property>
  <property fmtid="{D5CDD505-2E9C-101B-9397-08002B2CF9AE}" pid="19" name="ReasonforBriefing">
    <vt:lpwstr/>
  </property>
  <property fmtid="{D5CDD505-2E9C-101B-9397-08002B2CF9AE}" pid="20" name="Issuedby">
    <vt:lpwstr/>
  </property>
  <property fmtid="{D5CDD505-2E9C-101B-9397-08002B2CF9AE}" pid="21" name="ClientName">
    <vt:lpwstr/>
  </property>
  <property fmtid="{D5CDD505-2E9C-101B-9397-08002B2CF9AE}" pid="22" name="ef72519f598c4356a64b13123a718f5b">
    <vt:lpwstr/>
  </property>
  <property fmtid="{D5CDD505-2E9C-101B-9397-08002B2CF9AE}" pid="23" name="NAOAudience">
    <vt:lpwstr/>
  </property>
  <property fmtid="{D5CDD505-2E9C-101B-9397-08002B2CF9AE}" pid="24" name="d78e761506bd4784aeb8e2b66771cf4b">
    <vt:lpwstr/>
  </property>
  <property fmtid="{D5CDD505-2E9C-101B-9397-08002B2CF9AE}" pid="25" name="CoverageQuarter">
    <vt:lpwstr/>
  </property>
  <property fmtid="{D5CDD505-2E9C-101B-9397-08002B2CF9AE}" pid="26" name="Country">
    <vt:lpwstr/>
  </property>
  <property fmtid="{D5CDD505-2E9C-101B-9397-08002B2CF9AE}" pid="27" name="FeedbackSource">
    <vt:lpwstr/>
  </property>
  <property fmtid="{D5CDD505-2E9C-101B-9397-08002B2CF9AE}" pid="28" name="df8b43f6c8a44e94aac56aa2ad0bbe97">
    <vt:lpwstr/>
  </property>
  <property fmtid="{D5CDD505-2E9C-101B-9397-08002B2CF9AE}" pid="29" name="CoverageMonth">
    <vt:lpwstr/>
  </property>
  <property fmtid="{D5CDD505-2E9C-101B-9397-08002B2CF9AE}" pid="30" name="e273ba0a222b4096a91f3e306e95b905">
    <vt:lpwstr/>
  </property>
  <property fmtid="{D5CDD505-2E9C-101B-9397-08002B2CF9AE}" pid="31" name="AssignmentName">
    <vt:lpwstr/>
  </property>
  <property fmtid="{D5CDD505-2E9C-101B-9397-08002B2CF9AE}" pid="32" name="CommunicationType">
    <vt:lpwstr/>
  </property>
  <property fmtid="{D5CDD505-2E9C-101B-9397-08002B2CF9AE}" pid="33" name="Stakeholder">
    <vt:lpwstr/>
  </property>
  <property fmtid="{D5CDD505-2E9C-101B-9397-08002B2CF9AE}" pid="34" name="Order">
    <vt:r8>219500</vt:r8>
  </property>
</Properties>
</file>