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7"/>
  </p:sldMasterIdLst>
  <p:notesMasterIdLst>
    <p:notesMasterId r:id="rId18"/>
  </p:notesMasterIdLst>
  <p:handoutMasterIdLst>
    <p:handoutMasterId r:id="rId19"/>
  </p:handoutMasterIdLst>
  <p:sldIdLst>
    <p:sldId id="290" r:id="rId8"/>
    <p:sldId id="292" r:id="rId9"/>
    <p:sldId id="291" r:id="rId10"/>
    <p:sldId id="289" r:id="rId11"/>
    <p:sldId id="285" r:id="rId12"/>
    <p:sldId id="282" r:id="rId13"/>
    <p:sldId id="283" r:id="rId14"/>
    <p:sldId id="284" r:id="rId15"/>
    <p:sldId id="286" r:id="rId16"/>
    <p:sldId id="287" r:id="rId17"/>
  </p:sldIdLst>
  <p:sldSz cx="9144000" cy="6858000" type="screen4x3"/>
  <p:notesSz cx="6735763" cy="9866313"/>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ORBES, Chloe" initials="FC" lastIdx="4" clrIdx="0"/>
  <p:cmAuthor id="1" name="TERRINGTON, Nigel" initials="TN"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80933"/>
    <a:srgbClr val="990933"/>
    <a:srgbClr val="597A9F"/>
    <a:srgbClr val="788FA5"/>
    <a:srgbClr val="003478"/>
    <a:srgbClr val="57789D"/>
    <a:srgbClr val="6F8DAF"/>
    <a:srgbClr val="60A0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89" autoAdjust="0"/>
    <p:restoredTop sz="94556" autoAdjust="0"/>
  </p:normalViewPr>
  <p:slideViewPr>
    <p:cSldViewPr snapToGrid="0">
      <p:cViewPr>
        <p:scale>
          <a:sx n="100" d="100"/>
          <a:sy n="100" d="100"/>
        </p:scale>
        <p:origin x="-942" y="-228"/>
      </p:cViewPr>
      <p:guideLst>
        <p:guide orient="horz" pos="1160"/>
        <p:guide pos="533"/>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38915" name="Rectangle 3"/>
          <p:cNvSpPr>
            <a:spLocks noGrp="1" noChangeArrowheads="1"/>
          </p:cNvSpPr>
          <p:nvPr>
            <p:ph type="dt" sz="quarter" idx="1"/>
          </p:nvPr>
        </p:nvSpPr>
        <p:spPr bwMode="auto">
          <a:xfrm>
            <a:off x="3814763" y="0"/>
            <a:ext cx="29194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389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389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3FC684D0-E394-43B2-9FAD-F9D6380EBA8A}" type="slidenum">
              <a:rPr lang="en-GB"/>
              <a:pPr>
                <a:defRPr/>
              </a:pPr>
              <a:t>‹#›</a:t>
            </a:fld>
            <a:endParaRPr lang="en-GB"/>
          </a:p>
        </p:txBody>
      </p:sp>
    </p:spTree>
    <p:extLst>
      <p:ext uri="{BB962C8B-B14F-4D97-AF65-F5344CB8AC3E}">
        <p14:creationId xmlns:p14="http://schemas.microsoft.com/office/powerpoint/2010/main" val="39926734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GB"/>
          </a:p>
        </p:txBody>
      </p:sp>
      <p:sp>
        <p:nvSpPr>
          <p:cNvPr id="17411" name="Rectangle 3"/>
          <p:cNvSpPr>
            <a:spLocks noGrp="1" noChangeArrowheads="1"/>
          </p:cNvSpPr>
          <p:nvPr>
            <p:ph type="dt" idx="1"/>
          </p:nvPr>
        </p:nvSpPr>
        <p:spPr bwMode="auto">
          <a:xfrm>
            <a:off x="3814763" y="0"/>
            <a:ext cx="2919412" cy="492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GB"/>
          </a:p>
        </p:txBody>
      </p:sp>
      <p:sp>
        <p:nvSpPr>
          <p:cNvPr id="12292"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41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GB"/>
          </a:p>
        </p:txBody>
      </p:sp>
      <p:sp>
        <p:nvSpPr>
          <p:cNvPr id="1741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E1AA5A0-E530-4721-86FB-9C0DFEAB41F6}" type="slidenum">
              <a:rPr lang="en-GB"/>
              <a:pPr>
                <a:defRPr/>
              </a:pPr>
              <a:t>‹#›</a:t>
            </a:fld>
            <a:endParaRPr lang="en-GB"/>
          </a:p>
        </p:txBody>
      </p:sp>
    </p:spTree>
    <p:extLst>
      <p:ext uri="{BB962C8B-B14F-4D97-AF65-F5344CB8AC3E}">
        <p14:creationId xmlns:p14="http://schemas.microsoft.com/office/powerpoint/2010/main" val="36458894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32AC1F52-F827-4212-87C8-C323476EFEF4}" type="slidenum">
              <a:rPr lang="en-GB" smtClean="0"/>
              <a:pPr>
                <a:defRPr/>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E3C0F0F7-14D7-4BB7-B544-8B5E686FA457}" type="slidenum">
              <a:rPr lang="en-GB" smtClean="0"/>
              <a:pPr>
                <a:defRPr/>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9782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6912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274638"/>
            <a:ext cx="2054225" cy="51704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1863" cy="51704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730103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18488" cy="51704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4921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49752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5003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84313"/>
            <a:ext cx="4027487"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4313"/>
            <a:ext cx="4027488"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880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559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23686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430839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8441669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00942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0" y="0"/>
            <a:ext cx="9144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027" name="Rectangle 2"/>
          <p:cNvSpPr>
            <a:spLocks noGrp="1" noChangeArrowheads="1"/>
          </p:cNvSpPr>
          <p:nvPr>
            <p:ph type="title"/>
          </p:nvPr>
        </p:nvSpPr>
        <p:spPr bwMode="auto">
          <a:xfrm>
            <a:off x="457200" y="274638"/>
            <a:ext cx="82184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Rectangle 3"/>
          <p:cNvSpPr>
            <a:spLocks noGrp="1" noChangeArrowheads="1"/>
          </p:cNvSpPr>
          <p:nvPr>
            <p:ph type="body" idx="1"/>
          </p:nvPr>
        </p:nvSpPr>
        <p:spPr bwMode="auto">
          <a:xfrm>
            <a:off x="468313" y="1484313"/>
            <a:ext cx="8207375" cy="396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9" name="Rectangle 26"/>
          <p:cNvSpPr>
            <a:spLocks noChangeArrowheads="1"/>
          </p:cNvSpPr>
          <p:nvPr/>
        </p:nvSpPr>
        <p:spPr bwMode="auto">
          <a:xfrm>
            <a:off x="0" y="6273800"/>
            <a:ext cx="9144000" cy="611188"/>
          </a:xfrm>
          <a:prstGeom prst="rect">
            <a:avLst/>
          </a:prstGeom>
          <a:solidFill>
            <a:srgbClr val="980933"/>
          </a:solidFill>
          <a:ln>
            <a:noFill/>
          </a:ln>
          <a:extLst/>
        </p:spPr>
        <p:txBody>
          <a:bodyPr wrap="none" anchor="ctr"/>
          <a:lstStyle/>
          <a:p>
            <a:endParaRPr lang="en-US"/>
          </a:p>
        </p:txBody>
      </p:sp>
      <p:sp>
        <p:nvSpPr>
          <p:cNvPr id="1030" name="Rectangle 27"/>
          <p:cNvSpPr>
            <a:spLocks noChangeArrowheads="1"/>
          </p:cNvSpPr>
          <p:nvPr/>
        </p:nvSpPr>
        <p:spPr bwMode="auto">
          <a:xfrm>
            <a:off x="396875" y="6383338"/>
            <a:ext cx="7127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solidFill>
                  <a:schemeClr val="bg1"/>
                </a:solidFill>
              </a:rPr>
              <a:t>The NAO in </a:t>
            </a:r>
            <a:r>
              <a:rPr lang="en-GB" dirty="0" smtClean="0">
                <a:solidFill>
                  <a:schemeClr val="bg1"/>
                </a:solidFill>
              </a:rPr>
              <a:t>2013-14</a:t>
            </a:r>
            <a:endParaRPr lang="en-GB" dirty="0">
              <a:solidFill>
                <a:schemeClr val="bg1"/>
              </a:solidFill>
            </a:endParaRPr>
          </a:p>
        </p:txBody>
      </p:sp>
      <p:pic>
        <p:nvPicPr>
          <p:cNvPr id="1031" name="Picture 28" descr="Copy-of-NAO---White-only---"/>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227763" y="6421438"/>
            <a:ext cx="25066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l" rtl="0" eaLnBrk="0" fontAlgn="base" hangingPunct="0">
        <a:spcBef>
          <a:spcPct val="0"/>
        </a:spcBef>
        <a:spcAft>
          <a:spcPct val="0"/>
        </a:spcAft>
        <a:defRPr sz="3200" b="1">
          <a:solidFill>
            <a:srgbClr val="003478"/>
          </a:solidFill>
          <a:latin typeface="+mj-lt"/>
          <a:ea typeface="+mj-ea"/>
          <a:cs typeface="+mj-cs"/>
        </a:defRPr>
      </a:lvl1pPr>
      <a:lvl2pPr algn="l" rtl="0" eaLnBrk="0" fontAlgn="base" hangingPunct="0">
        <a:spcBef>
          <a:spcPct val="0"/>
        </a:spcBef>
        <a:spcAft>
          <a:spcPct val="0"/>
        </a:spcAft>
        <a:defRPr sz="3200" b="1">
          <a:solidFill>
            <a:srgbClr val="003478"/>
          </a:solidFill>
          <a:latin typeface="Arial" charset="0"/>
        </a:defRPr>
      </a:lvl2pPr>
      <a:lvl3pPr algn="l" rtl="0" eaLnBrk="0" fontAlgn="base" hangingPunct="0">
        <a:spcBef>
          <a:spcPct val="0"/>
        </a:spcBef>
        <a:spcAft>
          <a:spcPct val="0"/>
        </a:spcAft>
        <a:defRPr sz="3200" b="1">
          <a:solidFill>
            <a:srgbClr val="003478"/>
          </a:solidFill>
          <a:latin typeface="Arial" charset="0"/>
        </a:defRPr>
      </a:lvl3pPr>
      <a:lvl4pPr algn="l" rtl="0" eaLnBrk="0" fontAlgn="base" hangingPunct="0">
        <a:spcBef>
          <a:spcPct val="0"/>
        </a:spcBef>
        <a:spcAft>
          <a:spcPct val="0"/>
        </a:spcAft>
        <a:defRPr sz="3200" b="1">
          <a:solidFill>
            <a:srgbClr val="003478"/>
          </a:solidFill>
          <a:latin typeface="Arial" charset="0"/>
        </a:defRPr>
      </a:lvl4pPr>
      <a:lvl5pPr algn="l" rtl="0" eaLnBrk="0" fontAlgn="base" hangingPunct="0">
        <a:spcBef>
          <a:spcPct val="0"/>
        </a:spcBef>
        <a:spcAft>
          <a:spcPct val="0"/>
        </a:spcAft>
        <a:defRPr sz="3200" b="1">
          <a:solidFill>
            <a:srgbClr val="003478"/>
          </a:solidFill>
          <a:latin typeface="Arial" charset="0"/>
        </a:defRPr>
      </a:lvl5pPr>
      <a:lvl6pPr marL="457200" algn="l" rtl="0" eaLnBrk="1" fontAlgn="base" hangingPunct="1">
        <a:spcBef>
          <a:spcPct val="0"/>
        </a:spcBef>
        <a:spcAft>
          <a:spcPct val="0"/>
        </a:spcAft>
        <a:defRPr sz="3200" b="1">
          <a:solidFill>
            <a:srgbClr val="003478"/>
          </a:solidFill>
          <a:latin typeface="Arial" charset="0"/>
        </a:defRPr>
      </a:lvl6pPr>
      <a:lvl7pPr marL="914400" algn="l" rtl="0" eaLnBrk="1" fontAlgn="base" hangingPunct="1">
        <a:spcBef>
          <a:spcPct val="0"/>
        </a:spcBef>
        <a:spcAft>
          <a:spcPct val="0"/>
        </a:spcAft>
        <a:defRPr sz="3200" b="1">
          <a:solidFill>
            <a:srgbClr val="003478"/>
          </a:solidFill>
          <a:latin typeface="Arial" charset="0"/>
        </a:defRPr>
      </a:lvl7pPr>
      <a:lvl8pPr marL="1371600" algn="l" rtl="0" eaLnBrk="1" fontAlgn="base" hangingPunct="1">
        <a:spcBef>
          <a:spcPct val="0"/>
        </a:spcBef>
        <a:spcAft>
          <a:spcPct val="0"/>
        </a:spcAft>
        <a:defRPr sz="3200" b="1">
          <a:solidFill>
            <a:srgbClr val="003478"/>
          </a:solidFill>
          <a:latin typeface="Arial" charset="0"/>
        </a:defRPr>
      </a:lvl8pPr>
      <a:lvl9pPr marL="1828800" algn="l" rtl="0" eaLnBrk="1" fontAlgn="base" hangingPunct="1">
        <a:spcBef>
          <a:spcPct val="0"/>
        </a:spcBef>
        <a:spcAft>
          <a:spcPct val="0"/>
        </a:spcAft>
        <a:defRPr sz="3200" b="1">
          <a:solidFill>
            <a:srgbClr val="003478"/>
          </a:solidFill>
          <a:latin typeface="Arial" charset="0"/>
        </a:defRPr>
      </a:lvl9pPr>
    </p:titleStyle>
    <p:bodyStyle>
      <a:lvl1pPr marL="342900" indent="-342900" algn="l" rtl="0" eaLnBrk="0" fontAlgn="base" hangingPunct="0">
        <a:spcBef>
          <a:spcPct val="20000"/>
        </a:spcBef>
        <a:spcAft>
          <a:spcPct val="0"/>
        </a:spcAft>
        <a:buClr>
          <a:schemeClr val="bg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Char char="•"/>
        <a:defRPr sz="2400">
          <a:solidFill>
            <a:schemeClr val="tx1"/>
          </a:solidFill>
          <a:latin typeface="+mn-lt"/>
        </a:defRPr>
      </a:lvl3pPr>
      <a:lvl4pPr marL="1600200" indent="-228600" algn="l" rtl="0" eaLnBrk="0" fontAlgn="base" hangingPunct="0">
        <a:spcBef>
          <a:spcPct val="20000"/>
        </a:spcBef>
        <a:spcAft>
          <a:spcPct val="0"/>
        </a:spcAft>
        <a:buClr>
          <a:schemeClr val="bg2"/>
        </a:buClr>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ublic.govdelivery.com/accounts/UKNAO/subscriber/new" TargetMode="External"/><Relationship Id="rId2" Type="http://schemas.openxmlformats.org/officeDocument/2006/relationships/hyperlink" Target="http://twitter.com/naoorguk" TargetMode="External"/><Relationship Id="rId1" Type="http://schemas.openxmlformats.org/officeDocument/2006/relationships/slideLayout" Target="../slideLayouts/slideLayout2.xml"/><Relationship Id="rId5" Type="http://schemas.openxmlformats.org/officeDocument/2006/relationships/hyperlink" Target="http://www.nao.org.uk/" TargetMode="External"/><Relationship Id="rId4" Type="http://schemas.openxmlformats.org/officeDocument/2006/relationships/hyperlink" Target="http://www.youtube.com/user/NationalAud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ChangeArrowheads="1"/>
          </p:cNvSpPr>
          <p:nvPr/>
        </p:nvSpPr>
        <p:spPr bwMode="auto">
          <a:xfrm>
            <a:off x="0" y="0"/>
            <a:ext cx="9144000" cy="6858000"/>
          </a:xfrm>
          <a:prstGeom prst="rect">
            <a:avLst/>
          </a:prstGeom>
          <a:solidFill>
            <a:srgbClr val="980933"/>
          </a:solidFill>
          <a:ln>
            <a:noFill/>
          </a:ln>
          <a:extLst/>
        </p:spPr>
        <p:txBody>
          <a:bodyPr wrap="none" anchor="ctr"/>
          <a:lstStyle/>
          <a:p>
            <a:pPr algn="ctr"/>
            <a:endParaRPr lang="en-US">
              <a:solidFill>
                <a:srgbClr val="C00000"/>
              </a:solidFill>
            </a:endParaRPr>
          </a:p>
        </p:txBody>
      </p:sp>
      <p:sp>
        <p:nvSpPr>
          <p:cNvPr id="2051" name="Rectangle 4"/>
          <p:cNvSpPr>
            <a:spLocks noGrp="1" noChangeArrowheads="1"/>
          </p:cNvSpPr>
          <p:nvPr>
            <p:ph type="ctrTitle"/>
          </p:nvPr>
        </p:nvSpPr>
        <p:spPr>
          <a:xfrm>
            <a:off x="363538" y="3254375"/>
            <a:ext cx="6800850" cy="1470025"/>
          </a:xfrm>
        </p:spPr>
        <p:txBody>
          <a:bodyPr/>
          <a:lstStyle/>
          <a:p>
            <a:pPr eaLnBrk="1" hangingPunct="1">
              <a:lnSpc>
                <a:spcPct val="85000"/>
              </a:lnSpc>
            </a:pPr>
            <a:r>
              <a:rPr lang="en-GB" sz="3600" dirty="0" smtClean="0">
                <a:solidFill>
                  <a:schemeClr val="bg1"/>
                </a:solidFill>
              </a:rPr>
              <a:t>National Audit Office</a:t>
            </a:r>
            <a:br>
              <a:rPr lang="en-GB" sz="3600" dirty="0" smtClean="0">
                <a:solidFill>
                  <a:schemeClr val="bg1"/>
                </a:solidFill>
              </a:rPr>
            </a:br>
            <a:r>
              <a:rPr lang="en-GB" sz="3600" dirty="0" smtClean="0">
                <a:solidFill>
                  <a:schemeClr val="bg1"/>
                </a:solidFill>
              </a:rPr>
              <a:t>Annual Report and Accounts </a:t>
            </a:r>
            <a:br>
              <a:rPr lang="en-GB" sz="3600" dirty="0" smtClean="0">
                <a:solidFill>
                  <a:schemeClr val="bg1"/>
                </a:solidFill>
              </a:rPr>
            </a:br>
            <a:r>
              <a:rPr lang="en-GB" sz="3600" dirty="0" smtClean="0">
                <a:solidFill>
                  <a:schemeClr val="bg1"/>
                </a:solidFill>
              </a:rPr>
              <a:t>2013-14</a:t>
            </a:r>
          </a:p>
        </p:txBody>
      </p:sp>
      <p:pic>
        <p:nvPicPr>
          <p:cNvPr id="2052" name="Picture 7" descr="NAO---White-reversed-ou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588" y="395288"/>
            <a:ext cx="2016125"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Line 10"/>
          <p:cNvSpPr>
            <a:spLocks noChangeShapeType="1"/>
          </p:cNvSpPr>
          <p:nvPr/>
        </p:nvSpPr>
        <p:spPr bwMode="auto">
          <a:xfrm>
            <a:off x="0" y="2205038"/>
            <a:ext cx="9144000"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1544638"/>
            <a:ext cx="6929438" cy="1589087"/>
          </a:xfrm>
        </p:spPr>
        <p:txBody>
          <a:bodyPr/>
          <a:lstStyle/>
          <a:p>
            <a:pPr>
              <a:lnSpc>
                <a:spcPct val="105000"/>
              </a:lnSpc>
              <a:spcBef>
                <a:spcPts val="0"/>
              </a:spcBef>
              <a:spcAft>
                <a:spcPts val="1200"/>
              </a:spcAft>
            </a:pP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Find out more about the work of the National Audit Office in 2013-14 in our Annual Report and Accounts, </a:t>
            </a:r>
            <a:br>
              <a:rPr lang="en-US" sz="2800" dirty="0" smtClean="0">
                <a:solidFill>
                  <a:schemeClr val="tx1"/>
                </a:solidFill>
              </a:rPr>
            </a:br>
            <a:r>
              <a:rPr lang="en-US" sz="2800" dirty="0" smtClean="0">
                <a:solidFill>
                  <a:schemeClr val="tx1"/>
                </a:solidFill>
              </a:rPr>
              <a:t>available at:</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GB" sz="2800" dirty="0">
                <a:solidFill>
                  <a:schemeClr val="tx1"/>
                </a:solidFill>
              </a:rPr>
              <a:t>Follow the NAO on Twitter </a:t>
            </a:r>
            <a:r>
              <a:rPr lang="en-GB" sz="2800" dirty="0">
                <a:hlinkClick r:id="rId2"/>
              </a:rPr>
              <a:t>@</a:t>
            </a:r>
            <a:r>
              <a:rPr lang="en-GB" sz="2800" dirty="0" err="1">
                <a:hlinkClick r:id="rId2"/>
              </a:rPr>
              <a:t>NAOorguk</a:t>
            </a:r>
            <a:r>
              <a:rPr lang="en-GB" sz="2800" dirty="0"/>
              <a:t/>
            </a:r>
            <a:br>
              <a:rPr lang="en-GB" sz="2800" dirty="0"/>
            </a:br>
            <a:r>
              <a:rPr lang="en-GB" sz="2800" dirty="0">
                <a:solidFill>
                  <a:schemeClr val="tx1"/>
                </a:solidFill>
              </a:rPr>
              <a:t>Sign up for email alerts with </a:t>
            </a:r>
            <a:r>
              <a:rPr lang="en-GB" sz="2800" dirty="0" err="1">
                <a:hlinkClick r:id="rId3"/>
              </a:rPr>
              <a:t>NAOdirect</a:t>
            </a:r>
            <a:r>
              <a:rPr lang="en-GB" sz="2800" dirty="0"/>
              <a:t/>
            </a:r>
            <a:br>
              <a:rPr lang="en-GB" sz="2800" dirty="0"/>
            </a:br>
            <a:r>
              <a:rPr lang="en-GB" sz="2800" dirty="0">
                <a:solidFill>
                  <a:schemeClr val="tx1"/>
                </a:solidFill>
              </a:rPr>
              <a:t>NAO videos on </a:t>
            </a:r>
            <a:r>
              <a:rPr lang="en-GB" sz="2800" dirty="0">
                <a:hlinkClick r:id="rId4"/>
              </a:rPr>
              <a:t>YouTube</a:t>
            </a:r>
            <a:r>
              <a:rPr lang="en-GB" sz="2800" dirty="0"/>
              <a:t/>
            </a:r>
            <a:br>
              <a:rPr lang="en-GB" sz="2800" dirty="0"/>
            </a:br>
            <a:r>
              <a:rPr lang="en-US" sz="2800" dirty="0" smtClean="0">
                <a:solidFill>
                  <a:schemeClr val="tx1"/>
                </a:solidFill>
              </a:rPr>
              <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endParaRPr lang="en-US" sz="2800" dirty="0" smtClean="0">
              <a:solidFill>
                <a:schemeClr val="tx1"/>
              </a:solidFill>
            </a:endParaRPr>
          </a:p>
        </p:txBody>
      </p:sp>
      <p:sp>
        <p:nvSpPr>
          <p:cNvPr id="11267" name="Rectangle 4"/>
          <p:cNvSpPr>
            <a:spLocks noChangeArrowheads="1"/>
          </p:cNvSpPr>
          <p:nvPr/>
        </p:nvSpPr>
        <p:spPr bwMode="auto">
          <a:xfrm>
            <a:off x="3078163" y="2032000"/>
            <a:ext cx="31003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200" dirty="0">
                <a:solidFill>
                  <a:srgbClr val="990933"/>
                </a:solidFill>
                <a:hlinkClick r:id="rId5"/>
              </a:rPr>
              <a:t>www.nao.org.uk</a:t>
            </a:r>
            <a:endParaRPr lang="en-GB" sz="3200" dirty="0">
              <a:solidFill>
                <a:srgbClr val="990933"/>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2"/>
          <p:cNvSpPr txBox="1">
            <a:spLocks noChangeArrowheads="1"/>
          </p:cNvSpPr>
          <p:nvPr/>
        </p:nvSpPr>
        <p:spPr bwMode="auto">
          <a:xfrm>
            <a:off x="762000" y="742950"/>
            <a:ext cx="731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sz="3200" b="1" dirty="0" smtClean="0">
                <a:latin typeface="+mj-lt"/>
                <a:ea typeface="+mj-ea"/>
                <a:cs typeface="+mj-cs"/>
              </a:rPr>
              <a:t>Welcome</a:t>
            </a:r>
          </a:p>
        </p:txBody>
      </p:sp>
      <p:sp>
        <p:nvSpPr>
          <p:cNvPr id="4100" name="TextBox 4"/>
          <p:cNvSpPr txBox="1">
            <a:spLocks noChangeArrowheads="1"/>
          </p:cNvSpPr>
          <p:nvPr/>
        </p:nvSpPr>
        <p:spPr bwMode="auto">
          <a:xfrm>
            <a:off x="762000" y="1758950"/>
            <a:ext cx="6989763"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Bef>
                <a:spcPts val="600"/>
              </a:spcBef>
              <a:spcAft>
                <a:spcPts val="1200"/>
              </a:spcAft>
              <a:defRPr/>
            </a:pPr>
            <a:r>
              <a:rPr lang="en-GB" sz="2400" dirty="0"/>
              <a:t>The National Audit Office (NAO) </a:t>
            </a:r>
            <a:r>
              <a:rPr lang="en-GB" sz="2400" b="1" dirty="0">
                <a:solidFill>
                  <a:srgbClr val="980933"/>
                </a:solidFill>
              </a:rPr>
              <a:t>scrutinises public spending </a:t>
            </a:r>
            <a:r>
              <a:rPr lang="en-GB" sz="2400" dirty="0"/>
              <a:t>for </a:t>
            </a:r>
            <a:r>
              <a:rPr lang="en-GB" sz="2400" dirty="0" smtClean="0"/>
              <a:t>Parliament. Our </a:t>
            </a:r>
            <a:r>
              <a:rPr lang="en-GB" sz="2400" dirty="0"/>
              <a:t>public audit perspective helps Parliament </a:t>
            </a:r>
            <a:r>
              <a:rPr lang="en-GB" sz="2400" b="1" dirty="0">
                <a:solidFill>
                  <a:srgbClr val="980933"/>
                </a:solidFill>
              </a:rPr>
              <a:t>hold government to account</a:t>
            </a:r>
            <a:r>
              <a:rPr lang="en-GB" sz="2400" dirty="0">
                <a:solidFill>
                  <a:srgbClr val="980933"/>
                </a:solidFill>
              </a:rPr>
              <a:t> </a:t>
            </a:r>
            <a:r>
              <a:rPr lang="en-GB" sz="2400" dirty="0"/>
              <a:t>and </a:t>
            </a:r>
            <a:r>
              <a:rPr lang="en-GB" sz="2400" b="1" dirty="0">
                <a:solidFill>
                  <a:srgbClr val="980933"/>
                </a:solidFill>
              </a:rPr>
              <a:t>improve public services</a:t>
            </a:r>
            <a:r>
              <a:rPr lang="en-GB" sz="2400" dirty="0" smtClean="0">
                <a:solidFill>
                  <a:srgbClr val="980933"/>
                </a:solidFill>
              </a:rPr>
              <a:t>.</a:t>
            </a:r>
          </a:p>
          <a:p>
            <a:pPr marL="0" indent="0" eaLnBrk="1" hangingPunct="1">
              <a:spcBef>
                <a:spcPts val="600"/>
              </a:spcBef>
              <a:spcAft>
                <a:spcPts val="1200"/>
              </a:spcAft>
              <a:defRPr/>
            </a:pPr>
            <a:r>
              <a:rPr lang="en-GB" sz="2400" dirty="0" smtClean="0">
                <a:latin typeface="+mn-lt"/>
              </a:rPr>
              <a:t>We published our Annual Report and Accounts 2013-14 on 9 June 2014.</a:t>
            </a:r>
          </a:p>
          <a:p>
            <a:pPr marL="0" indent="0" eaLnBrk="1" hangingPunct="1">
              <a:spcBef>
                <a:spcPts val="600"/>
              </a:spcBef>
              <a:spcAft>
                <a:spcPts val="1200"/>
              </a:spcAft>
              <a:defRPr/>
            </a:pPr>
            <a:r>
              <a:rPr lang="en-GB" sz="2400" dirty="0" smtClean="0">
                <a:latin typeface="+mn-lt"/>
              </a:rPr>
              <a:t>To find out more about our achievements last year, read 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757238" y="1762125"/>
            <a:ext cx="7631112" cy="3960813"/>
          </a:xfrm>
        </p:spPr>
        <p:txBody>
          <a:bodyPr/>
          <a:lstStyle/>
          <a:p>
            <a:pPr marL="285750" indent="-285750">
              <a:spcAft>
                <a:spcPts val="600"/>
              </a:spcAft>
              <a:buFont typeface="Arial" pitchFamily="34" charset="0"/>
              <a:buChar char="•"/>
              <a:defRPr/>
            </a:pPr>
            <a:r>
              <a:rPr lang="en-GB" sz="2400" dirty="0" smtClean="0"/>
              <a:t>Our objectives</a:t>
            </a:r>
            <a:endParaRPr lang="en-GB" sz="2400" dirty="0"/>
          </a:p>
          <a:p>
            <a:pPr marL="285750" indent="-285750">
              <a:spcAft>
                <a:spcPts val="600"/>
              </a:spcAft>
              <a:buFont typeface="Arial" pitchFamily="34" charset="0"/>
              <a:buChar char="•"/>
              <a:defRPr/>
            </a:pPr>
            <a:r>
              <a:rPr lang="en-GB" sz="2400" dirty="0" smtClean="0"/>
              <a:t>Focusing on </a:t>
            </a:r>
            <a:r>
              <a:rPr lang="en-GB" sz="2400" dirty="0"/>
              <a:t>strategic issues</a:t>
            </a:r>
          </a:p>
          <a:p>
            <a:pPr marL="285750" indent="-285750">
              <a:spcAft>
                <a:spcPts val="600"/>
              </a:spcAft>
              <a:buFont typeface="Arial" pitchFamily="34" charset="0"/>
              <a:buChar char="•"/>
              <a:defRPr/>
            </a:pPr>
            <a:r>
              <a:rPr lang="en-GB" sz="2400" dirty="0" smtClean="0"/>
              <a:t>Our achievements</a:t>
            </a:r>
            <a:endParaRPr lang="en-GB" sz="2400" dirty="0"/>
          </a:p>
          <a:p>
            <a:pPr marL="285750" indent="-285750">
              <a:spcAft>
                <a:spcPts val="600"/>
              </a:spcAft>
              <a:buFont typeface="Arial" pitchFamily="34" charset="0"/>
              <a:buChar char="•"/>
              <a:defRPr/>
            </a:pPr>
            <a:r>
              <a:rPr lang="en-GB" sz="2400" dirty="0" smtClean="0"/>
              <a:t>Our impacts </a:t>
            </a:r>
            <a:endParaRPr lang="en-GB" sz="2400" dirty="0"/>
          </a:p>
          <a:p>
            <a:pPr marL="285750" indent="-285750">
              <a:spcAft>
                <a:spcPts val="600"/>
              </a:spcAft>
              <a:buFont typeface="Arial" pitchFamily="34" charset="0"/>
              <a:buChar char="•"/>
              <a:defRPr/>
            </a:pPr>
            <a:r>
              <a:rPr lang="en-GB" sz="2400" dirty="0" smtClean="0"/>
              <a:t>Our feedback</a:t>
            </a:r>
          </a:p>
          <a:p>
            <a:pPr marL="285750" indent="-285750">
              <a:spcAft>
                <a:spcPts val="600"/>
              </a:spcAft>
              <a:buFont typeface="Arial" pitchFamily="34" charset="0"/>
              <a:buChar char="•"/>
              <a:defRPr/>
            </a:pPr>
            <a:r>
              <a:rPr lang="en-GB" sz="2400" dirty="0" smtClean="0"/>
              <a:t>NAO cost reduction</a:t>
            </a:r>
            <a:endParaRPr lang="en-GB" sz="2400" dirty="0"/>
          </a:p>
          <a:p>
            <a:pPr marL="285750" indent="-285750">
              <a:spcAft>
                <a:spcPts val="600"/>
              </a:spcAft>
              <a:buFont typeface="Arial" pitchFamily="34" charset="0"/>
              <a:buChar char="•"/>
              <a:defRPr/>
            </a:pPr>
            <a:r>
              <a:rPr lang="en-GB" sz="2400" dirty="0" smtClean="0"/>
              <a:t>Find </a:t>
            </a:r>
            <a:r>
              <a:rPr lang="en-GB" sz="2400" dirty="0"/>
              <a:t>out more</a:t>
            </a:r>
          </a:p>
          <a:p>
            <a:pPr eaLnBrk="1" hangingPunct="1">
              <a:lnSpc>
                <a:spcPct val="150000"/>
              </a:lnSpc>
              <a:spcBef>
                <a:spcPts val="0"/>
              </a:spcBef>
              <a:spcAft>
                <a:spcPts val="3000"/>
              </a:spcAft>
              <a:buFontTx/>
              <a:buNone/>
              <a:defRPr/>
            </a:pPr>
            <a:endParaRPr lang="en-US" sz="2400" dirty="0" smtClean="0"/>
          </a:p>
        </p:txBody>
      </p:sp>
      <p:sp>
        <p:nvSpPr>
          <p:cNvPr id="4" name="TextBox 2"/>
          <p:cNvSpPr txBox="1">
            <a:spLocks noChangeArrowheads="1"/>
          </p:cNvSpPr>
          <p:nvPr/>
        </p:nvSpPr>
        <p:spPr bwMode="auto">
          <a:xfrm>
            <a:off x="762000" y="742950"/>
            <a:ext cx="731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sz="3200" b="1" dirty="0" smtClean="0">
                <a:latin typeface="+mj-lt"/>
                <a:ea typeface="+mj-ea"/>
                <a:cs typeface="+mj-cs"/>
              </a:rPr>
              <a:t>Contents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2"/>
          <p:cNvSpPr txBox="1">
            <a:spLocks noChangeArrowheads="1"/>
          </p:cNvSpPr>
          <p:nvPr/>
        </p:nvSpPr>
        <p:spPr bwMode="auto">
          <a:xfrm>
            <a:off x="762000" y="742950"/>
            <a:ext cx="731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sz="3200" b="1" dirty="0" smtClean="0">
                <a:latin typeface="+mj-lt"/>
                <a:ea typeface="+mj-ea"/>
                <a:cs typeface="+mj-cs"/>
              </a:rPr>
              <a:t>Our objectives</a:t>
            </a:r>
          </a:p>
        </p:txBody>
      </p:sp>
      <p:sp>
        <p:nvSpPr>
          <p:cNvPr id="4100" name="TextBox 4"/>
          <p:cNvSpPr txBox="1">
            <a:spLocks noChangeArrowheads="1"/>
          </p:cNvSpPr>
          <p:nvPr/>
        </p:nvSpPr>
        <p:spPr bwMode="auto">
          <a:xfrm>
            <a:off x="762000" y="1758950"/>
            <a:ext cx="7781925"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a:spcAft>
                <a:spcPts val="1200"/>
              </a:spcAft>
              <a:defRPr/>
            </a:pPr>
            <a:r>
              <a:rPr lang="en-GB" sz="2400" dirty="0"/>
              <a:t>Our vision is to </a:t>
            </a:r>
            <a:r>
              <a:rPr lang="en-GB" sz="2400" b="1" dirty="0">
                <a:solidFill>
                  <a:srgbClr val="980933"/>
                </a:solidFill>
              </a:rPr>
              <a:t>help the nation spend wisely</a:t>
            </a:r>
            <a:r>
              <a:rPr lang="en-GB" sz="2400" dirty="0"/>
              <a:t>. </a:t>
            </a:r>
            <a:r>
              <a:rPr lang="en-GB" sz="2400" dirty="0" smtClean="0"/>
              <a:t/>
            </a:r>
            <a:br>
              <a:rPr lang="en-GB" sz="2400" dirty="0" smtClean="0"/>
            </a:br>
            <a:r>
              <a:rPr lang="en-GB" sz="2400" dirty="0" smtClean="0"/>
              <a:t>To </a:t>
            </a:r>
            <a:r>
              <a:rPr lang="en-GB" sz="2400" dirty="0"/>
              <a:t>achieve </a:t>
            </a:r>
            <a:r>
              <a:rPr lang="en-GB" sz="2400" dirty="0" smtClean="0"/>
              <a:t>this, </a:t>
            </a:r>
            <a:r>
              <a:rPr lang="en-GB" sz="2400" dirty="0"/>
              <a:t>our objectives are: </a:t>
            </a:r>
          </a:p>
          <a:p>
            <a:pPr marL="457200" indent="-457200">
              <a:spcAft>
                <a:spcPts val="1200"/>
              </a:spcAft>
              <a:buFont typeface="Arial" pitchFamily="34" charset="0"/>
              <a:buChar char="•"/>
              <a:defRPr/>
            </a:pPr>
            <a:r>
              <a:rPr lang="en-GB" sz="2400" dirty="0"/>
              <a:t>to </a:t>
            </a:r>
            <a:r>
              <a:rPr lang="en-GB" sz="2400" b="1" dirty="0">
                <a:solidFill>
                  <a:srgbClr val="980933"/>
                </a:solidFill>
              </a:rPr>
              <a:t>develop and apply our knowledge </a:t>
            </a:r>
            <a:r>
              <a:rPr lang="en-GB" sz="2400" dirty="0"/>
              <a:t>by building our expertise and focusing on the strategic issues that public bodies </a:t>
            </a:r>
            <a:r>
              <a:rPr lang="en-GB" sz="2400" dirty="0" smtClean="0"/>
              <a:t>face; </a:t>
            </a:r>
            <a:endParaRPr lang="en-GB" sz="2400" dirty="0"/>
          </a:p>
          <a:p>
            <a:pPr marL="457200" indent="-457200">
              <a:spcAft>
                <a:spcPts val="1200"/>
              </a:spcAft>
              <a:buFont typeface="Arial" pitchFamily="34" charset="0"/>
              <a:buChar char="•"/>
              <a:defRPr/>
            </a:pPr>
            <a:r>
              <a:rPr lang="en-GB" sz="2400" dirty="0"/>
              <a:t>to </a:t>
            </a:r>
            <a:r>
              <a:rPr lang="en-GB" sz="2400" b="1" dirty="0">
                <a:solidFill>
                  <a:srgbClr val="980933"/>
                </a:solidFill>
              </a:rPr>
              <a:t>increase our influence </a:t>
            </a:r>
            <a:r>
              <a:rPr lang="en-GB" sz="2400" dirty="0"/>
              <a:t>on the key challenges faced by government and the way that policies are implemented; and </a:t>
            </a:r>
          </a:p>
          <a:p>
            <a:pPr marL="457200" indent="-457200">
              <a:spcAft>
                <a:spcPts val="1200"/>
              </a:spcAft>
              <a:buFont typeface="Arial" pitchFamily="34" charset="0"/>
              <a:buChar char="•"/>
              <a:defRPr/>
            </a:pPr>
            <a:r>
              <a:rPr lang="en-GB" sz="2400" dirty="0" smtClean="0"/>
              <a:t>to </a:t>
            </a:r>
            <a:r>
              <a:rPr lang="en-GB" sz="2400" b="1" dirty="0">
                <a:solidFill>
                  <a:srgbClr val="980933"/>
                </a:solidFill>
              </a:rPr>
              <a:t>deliver high performance </a:t>
            </a:r>
            <a:r>
              <a:rPr lang="en-GB" sz="2400" dirty="0"/>
              <a:t>by transforming the NAO and practising what we preach.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9938" y="1219200"/>
            <a:ext cx="2630487" cy="1200150"/>
          </a:xfrm>
          <a:prstGeom prst="rect">
            <a:avLst/>
          </a:prstGeom>
          <a:noFill/>
        </p:spPr>
        <p:txBody>
          <a:bodyPr>
            <a:spAutoFit/>
          </a:bodyPr>
          <a:lstStyle/>
          <a:p>
            <a:pPr>
              <a:defRPr/>
            </a:pPr>
            <a:r>
              <a:rPr lang="en-GB" dirty="0">
                <a:cs typeface="+mn-cs"/>
              </a:rPr>
              <a:t>This diagram shows the distribution of National Audit Office resources in </a:t>
            </a:r>
            <a:r>
              <a:rPr lang="en-GB" dirty="0" smtClean="0">
                <a:cs typeface="+mn-cs"/>
              </a:rPr>
              <a:t>2013-14</a:t>
            </a:r>
            <a:endParaRPr lang="en-GB" dirty="0">
              <a:cs typeface="+mn-cs"/>
            </a:endParaRPr>
          </a:p>
        </p:txBody>
      </p:sp>
      <p:sp>
        <p:nvSpPr>
          <p:cNvPr id="6148" name="TextBox 4"/>
          <p:cNvSpPr txBox="1">
            <a:spLocks noChangeArrowheads="1"/>
          </p:cNvSpPr>
          <p:nvPr/>
        </p:nvSpPr>
        <p:spPr bwMode="auto">
          <a:xfrm>
            <a:off x="769938" y="2579688"/>
            <a:ext cx="273208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1600" dirty="0"/>
              <a:t>We </a:t>
            </a:r>
            <a:r>
              <a:rPr lang="en-GB" sz="1600" b="1" dirty="0">
                <a:solidFill>
                  <a:srgbClr val="980933"/>
                </a:solidFill>
              </a:rPr>
              <a:t>cluster our </a:t>
            </a:r>
            <a:br>
              <a:rPr lang="en-GB" sz="1600" b="1" dirty="0">
                <a:solidFill>
                  <a:srgbClr val="980933"/>
                </a:solidFill>
              </a:rPr>
            </a:br>
            <a:r>
              <a:rPr lang="en-GB" sz="1600" b="1" dirty="0">
                <a:solidFill>
                  <a:srgbClr val="980933"/>
                </a:solidFill>
              </a:rPr>
              <a:t>activities by department</a:t>
            </a:r>
            <a:r>
              <a:rPr lang="en-GB" sz="1600" dirty="0"/>
              <a:t>, and focus our resources </a:t>
            </a:r>
            <a:br>
              <a:rPr lang="en-GB" sz="1600" dirty="0"/>
            </a:br>
            <a:r>
              <a:rPr lang="en-GB" sz="1600" dirty="0"/>
              <a:t>on the </a:t>
            </a:r>
            <a:r>
              <a:rPr lang="en-GB" sz="1600" b="1" dirty="0">
                <a:solidFill>
                  <a:srgbClr val="980933"/>
                </a:solidFill>
              </a:rPr>
              <a:t>important strategic </a:t>
            </a:r>
            <a:br>
              <a:rPr lang="en-GB" sz="1600" b="1" dirty="0">
                <a:solidFill>
                  <a:srgbClr val="980933"/>
                </a:solidFill>
              </a:rPr>
            </a:br>
            <a:r>
              <a:rPr lang="en-GB" sz="1600" b="1" dirty="0">
                <a:solidFill>
                  <a:srgbClr val="980933"/>
                </a:solidFill>
              </a:rPr>
              <a:t>issues </a:t>
            </a:r>
            <a:r>
              <a:rPr lang="en-GB" sz="1600" dirty="0"/>
              <a:t>faced across </a:t>
            </a:r>
            <a:br>
              <a:rPr lang="en-GB" sz="1600" dirty="0"/>
            </a:br>
            <a:r>
              <a:rPr lang="en-GB" sz="1600" dirty="0"/>
              <a:t>public services. We </a:t>
            </a:r>
            <a:br>
              <a:rPr lang="en-GB" sz="1600" dirty="0"/>
            </a:br>
            <a:r>
              <a:rPr lang="en-GB" sz="1600" dirty="0"/>
              <a:t>deliver a comprehensive programme of work, </a:t>
            </a:r>
            <a:r>
              <a:rPr lang="en-GB" sz="1600" b="1" dirty="0">
                <a:solidFill>
                  <a:srgbClr val="980933"/>
                </a:solidFill>
              </a:rPr>
              <a:t>providing insight and supporting accountability </a:t>
            </a:r>
            <a:r>
              <a:rPr lang="en-GB" sz="1600" dirty="0"/>
              <a:t>for the use of public funds. </a:t>
            </a:r>
          </a:p>
        </p:txBody>
      </p:sp>
      <p:sp>
        <p:nvSpPr>
          <p:cNvPr id="5125" name="Rectangle 2"/>
          <p:cNvSpPr>
            <a:spLocks noGrp="1" noChangeArrowheads="1"/>
          </p:cNvSpPr>
          <p:nvPr>
            <p:ph type="title"/>
          </p:nvPr>
        </p:nvSpPr>
        <p:spPr>
          <a:xfrm>
            <a:off x="765175" y="85725"/>
            <a:ext cx="8050213" cy="922338"/>
          </a:xfrm>
        </p:spPr>
        <p:txBody>
          <a:bodyPr/>
          <a:lstStyle/>
          <a:p>
            <a:pPr eaLnBrk="1" hangingPunct="1">
              <a:defRPr/>
            </a:pPr>
            <a:r>
              <a:rPr lang="en-US" kern="1200" dirty="0" smtClean="0">
                <a:solidFill>
                  <a:schemeClr val="tx1"/>
                </a:solidFill>
              </a:rPr>
              <a:t>Focusing on important </a:t>
            </a:r>
            <a:r>
              <a:rPr lang="en-US" kern="1200" dirty="0">
                <a:solidFill>
                  <a:schemeClr val="tx1"/>
                </a:solidFill>
              </a:rPr>
              <a:t>strategic </a:t>
            </a:r>
            <a:r>
              <a:rPr lang="en-US" kern="1200" dirty="0" smtClean="0">
                <a:solidFill>
                  <a:schemeClr val="tx1"/>
                </a:solidFill>
              </a:rPr>
              <a:t>issues</a:t>
            </a:r>
            <a:endParaRPr lang="en-US" kern="1200"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71900" y="1019999"/>
            <a:ext cx="4800600" cy="5066664"/>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5175" y="563563"/>
            <a:ext cx="8218488" cy="922337"/>
          </a:xfrm>
        </p:spPr>
        <p:txBody>
          <a:bodyPr/>
          <a:lstStyle/>
          <a:p>
            <a:pPr eaLnBrk="1" hangingPunct="1">
              <a:defRPr/>
            </a:pPr>
            <a:r>
              <a:rPr lang="en-US" kern="1200" dirty="0">
                <a:solidFill>
                  <a:schemeClr val="tx1"/>
                </a:solidFill>
              </a:rPr>
              <a:t>The</a:t>
            </a:r>
            <a:r>
              <a:rPr lang="en-US" sz="2400" dirty="0" smtClean="0"/>
              <a:t> </a:t>
            </a:r>
            <a:r>
              <a:rPr lang="en-US" kern="1200" dirty="0">
                <a:solidFill>
                  <a:schemeClr val="tx1"/>
                </a:solidFill>
              </a:rPr>
              <a:t>NAO has achieved a lot in </a:t>
            </a:r>
            <a:r>
              <a:rPr lang="en-US" kern="1200" dirty="0" smtClean="0">
                <a:solidFill>
                  <a:schemeClr val="tx1"/>
                </a:solidFill>
              </a:rPr>
              <a:t>2013-14</a:t>
            </a:r>
            <a:endParaRPr lang="en-US" kern="1200" dirty="0">
              <a:solidFill>
                <a:schemeClr val="tx1"/>
              </a:solidFill>
            </a:endParaRPr>
          </a:p>
        </p:txBody>
      </p:sp>
      <p:sp>
        <p:nvSpPr>
          <p:cNvPr id="2" name="Rounded Rectangle 1"/>
          <p:cNvSpPr/>
          <p:nvPr/>
        </p:nvSpPr>
        <p:spPr>
          <a:xfrm>
            <a:off x="862013" y="1895475"/>
            <a:ext cx="7407275" cy="914400"/>
          </a:xfrm>
          <a:prstGeom prst="round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anchor="ctr"/>
          <a:lstStyle/>
          <a:p>
            <a:pPr>
              <a:defRPr/>
            </a:pPr>
            <a:r>
              <a:rPr lang="en-GB" sz="2000" dirty="0"/>
              <a:t>We certified </a:t>
            </a:r>
            <a:r>
              <a:rPr lang="en-GB" sz="2400" b="1" dirty="0" smtClean="0">
                <a:solidFill>
                  <a:srgbClr val="980933"/>
                </a:solidFill>
                <a:cs typeface="Arial" charset="0"/>
              </a:rPr>
              <a:t>427</a:t>
            </a:r>
            <a:r>
              <a:rPr lang="en-GB" sz="2000" dirty="0" smtClean="0"/>
              <a:t> </a:t>
            </a:r>
            <a:r>
              <a:rPr lang="en-GB" sz="2000" dirty="0"/>
              <a:t>accounts in </a:t>
            </a:r>
            <a:r>
              <a:rPr lang="en-GB" sz="2400" b="1" dirty="0">
                <a:solidFill>
                  <a:srgbClr val="980933"/>
                </a:solidFill>
                <a:cs typeface="Arial" charset="0"/>
              </a:rPr>
              <a:t>355</a:t>
            </a:r>
            <a:r>
              <a:rPr lang="en-GB" sz="2000" dirty="0"/>
              <a:t> organisations, assuring more than </a:t>
            </a:r>
            <a:r>
              <a:rPr lang="en-GB" sz="2400" b="1" dirty="0">
                <a:solidFill>
                  <a:srgbClr val="980933"/>
                </a:solidFill>
                <a:cs typeface="Arial" charset="0"/>
              </a:rPr>
              <a:t>£1 trillion </a:t>
            </a:r>
            <a:r>
              <a:rPr lang="en-GB" sz="2000" dirty="0"/>
              <a:t>of public income and expenditure. </a:t>
            </a:r>
          </a:p>
        </p:txBody>
      </p:sp>
      <p:sp>
        <p:nvSpPr>
          <p:cNvPr id="5" name="Rounded Rectangle 4"/>
          <p:cNvSpPr/>
          <p:nvPr/>
        </p:nvSpPr>
        <p:spPr>
          <a:xfrm>
            <a:off x="862013" y="3125788"/>
            <a:ext cx="7407275" cy="1346200"/>
          </a:xfrm>
          <a:prstGeom prst="round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anchor="ctr"/>
          <a:lstStyle/>
          <a:p>
            <a:pPr>
              <a:defRPr/>
            </a:pPr>
            <a:r>
              <a:rPr lang="en-GB" sz="2000" dirty="0"/>
              <a:t>We published </a:t>
            </a:r>
            <a:r>
              <a:rPr lang="en-GB" sz="2400" b="1" dirty="0" smtClean="0">
                <a:solidFill>
                  <a:srgbClr val="980933"/>
                </a:solidFill>
                <a:cs typeface="Arial" charset="0"/>
              </a:rPr>
              <a:t>66</a:t>
            </a:r>
            <a:r>
              <a:rPr lang="en-GB" sz="2400" b="1" dirty="0" smtClean="0"/>
              <a:t> </a:t>
            </a:r>
            <a:r>
              <a:rPr lang="en-GB" sz="2000" dirty="0"/>
              <a:t>value for money reports on a range of government activity and</a:t>
            </a:r>
            <a:r>
              <a:rPr lang="en-GB" sz="2000" dirty="0">
                <a:solidFill>
                  <a:srgbClr val="980933"/>
                </a:solidFill>
              </a:rPr>
              <a:t> </a:t>
            </a:r>
            <a:r>
              <a:rPr lang="en-GB" sz="2400" b="1" dirty="0">
                <a:solidFill>
                  <a:srgbClr val="980933"/>
                </a:solidFill>
                <a:cs typeface="Arial" charset="0"/>
              </a:rPr>
              <a:t>4</a:t>
            </a:r>
            <a:r>
              <a:rPr lang="en-GB" sz="2400" b="1" dirty="0" smtClean="0">
                <a:solidFill>
                  <a:srgbClr val="980933"/>
                </a:solidFill>
                <a:cs typeface="Arial" charset="0"/>
              </a:rPr>
              <a:t> </a:t>
            </a:r>
            <a:r>
              <a:rPr lang="en-GB" sz="2000" dirty="0">
                <a:solidFill>
                  <a:schemeClr val="tx1"/>
                </a:solidFill>
              </a:rPr>
              <a:t>studies focused on local services, providing Parliament with insight on how public funds are used</a:t>
            </a:r>
            <a:r>
              <a:rPr lang="en-GB" sz="2000" dirty="0"/>
              <a:t>.</a:t>
            </a:r>
          </a:p>
        </p:txBody>
      </p:sp>
      <p:sp>
        <p:nvSpPr>
          <p:cNvPr id="6" name="Rounded Rectangle 5"/>
          <p:cNvSpPr/>
          <p:nvPr/>
        </p:nvSpPr>
        <p:spPr>
          <a:xfrm>
            <a:off x="831850" y="4743450"/>
            <a:ext cx="7439025" cy="1081088"/>
          </a:xfrm>
          <a:prstGeom prst="round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anchor="ctr"/>
          <a:lstStyle/>
          <a:p>
            <a:pPr>
              <a:defRPr/>
            </a:pPr>
            <a:r>
              <a:rPr lang="en-GB" sz="2000" dirty="0"/>
              <a:t>Our work helped Parliament. The Public Accounts Committee held </a:t>
            </a:r>
            <a:r>
              <a:rPr lang="en-GB" sz="2400" b="1" dirty="0" smtClean="0">
                <a:solidFill>
                  <a:srgbClr val="980933"/>
                </a:solidFill>
                <a:cs typeface="Arial" charset="0"/>
              </a:rPr>
              <a:t>60</a:t>
            </a:r>
            <a:r>
              <a:rPr lang="en-GB" sz="2400" b="1" dirty="0" smtClean="0">
                <a:solidFill>
                  <a:srgbClr val="980933"/>
                </a:solidFill>
              </a:rPr>
              <a:t> </a:t>
            </a:r>
            <a:r>
              <a:rPr lang="en-GB" sz="2000" dirty="0"/>
              <a:t>hearings based on our work in </a:t>
            </a:r>
            <a:r>
              <a:rPr lang="en-GB" sz="2000" dirty="0" smtClean="0"/>
              <a:t>2013-14.</a:t>
            </a:r>
            <a:endParaRPr lang="en-GB" sz="20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46125" y="334963"/>
            <a:ext cx="8218488" cy="922337"/>
          </a:xfrm>
        </p:spPr>
        <p:txBody>
          <a:bodyPr/>
          <a:lstStyle/>
          <a:p>
            <a:pPr eaLnBrk="1" hangingPunct="1">
              <a:defRPr/>
            </a:pPr>
            <a:r>
              <a:rPr lang="en-US" kern="1200" dirty="0">
                <a:solidFill>
                  <a:schemeClr val="tx1"/>
                </a:solidFill>
              </a:rPr>
              <a:t>Our work has achieved impact across </a:t>
            </a:r>
            <a:r>
              <a:rPr lang="en-US" kern="1200" dirty="0" smtClean="0">
                <a:solidFill>
                  <a:schemeClr val="tx1"/>
                </a:solidFill>
              </a:rPr>
              <a:t/>
            </a:r>
            <a:br>
              <a:rPr lang="en-US" kern="1200" dirty="0" smtClean="0">
                <a:solidFill>
                  <a:schemeClr val="tx1"/>
                </a:solidFill>
              </a:rPr>
            </a:br>
            <a:r>
              <a:rPr lang="en-US" kern="1200" dirty="0" smtClean="0">
                <a:solidFill>
                  <a:schemeClr val="tx1"/>
                </a:solidFill>
              </a:rPr>
              <a:t>the </a:t>
            </a:r>
            <a:r>
              <a:rPr lang="en-US" kern="1200" dirty="0">
                <a:solidFill>
                  <a:schemeClr val="tx1"/>
                </a:solidFill>
              </a:rPr>
              <a:t>public sector </a:t>
            </a:r>
          </a:p>
        </p:txBody>
      </p:sp>
      <p:sp>
        <p:nvSpPr>
          <p:cNvPr id="5" name="Rounded Rectangle 4"/>
          <p:cNvSpPr/>
          <p:nvPr/>
        </p:nvSpPr>
        <p:spPr>
          <a:xfrm>
            <a:off x="847725" y="1676400"/>
            <a:ext cx="3533775" cy="1403350"/>
          </a:xfrm>
          <a:prstGeom prst="round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anchor="ctr"/>
          <a:lstStyle/>
          <a:p>
            <a:pPr>
              <a:defRPr/>
            </a:pPr>
            <a:r>
              <a:rPr lang="en-GB" sz="2000" dirty="0"/>
              <a:t>We helped government </a:t>
            </a:r>
            <a:r>
              <a:rPr lang="en-GB" sz="2000" dirty="0" smtClean="0"/>
              <a:t>save </a:t>
            </a:r>
            <a:r>
              <a:rPr lang="en-GB" sz="2400" b="1" dirty="0">
                <a:solidFill>
                  <a:srgbClr val="980933"/>
                </a:solidFill>
                <a:cs typeface="Arial" charset="0"/>
              </a:rPr>
              <a:t>£</a:t>
            </a:r>
            <a:r>
              <a:rPr lang="en-GB" sz="2400" b="1" dirty="0" smtClean="0">
                <a:solidFill>
                  <a:srgbClr val="980933"/>
                </a:solidFill>
                <a:cs typeface="Arial" charset="0"/>
              </a:rPr>
              <a:t>1.1 </a:t>
            </a:r>
            <a:r>
              <a:rPr lang="en-GB" sz="2400" b="1" dirty="0">
                <a:solidFill>
                  <a:srgbClr val="980933"/>
                </a:solidFill>
                <a:cs typeface="Arial" charset="0"/>
              </a:rPr>
              <a:t>billion </a:t>
            </a:r>
            <a:r>
              <a:rPr lang="en-GB" sz="2000" dirty="0">
                <a:solidFill>
                  <a:schemeClr val="tx1"/>
                </a:solidFill>
              </a:rPr>
              <a:t>in </a:t>
            </a:r>
            <a:r>
              <a:rPr lang="en-GB" sz="2000" dirty="0" smtClean="0">
                <a:solidFill>
                  <a:schemeClr val="tx1"/>
                </a:solidFill>
              </a:rPr>
              <a:t>2013</a:t>
            </a:r>
            <a:endParaRPr lang="en-GB" sz="2000" dirty="0">
              <a:solidFill>
                <a:schemeClr val="tx1"/>
              </a:solidFill>
            </a:endParaRPr>
          </a:p>
        </p:txBody>
      </p:sp>
      <p:sp>
        <p:nvSpPr>
          <p:cNvPr id="6" name="Rounded Rectangle 5"/>
          <p:cNvSpPr/>
          <p:nvPr/>
        </p:nvSpPr>
        <p:spPr>
          <a:xfrm>
            <a:off x="820738" y="3529013"/>
            <a:ext cx="3565525" cy="2160587"/>
          </a:xfrm>
          <a:prstGeom prst="roundRect">
            <a:avLst/>
          </a:prstGeom>
          <a:ln>
            <a:solidFill>
              <a:schemeClr val="bg1">
                <a:lumMod val="65000"/>
              </a:schemeClr>
            </a:solidFill>
          </a:ln>
        </p:spPr>
        <p:style>
          <a:lnRef idx="2">
            <a:schemeClr val="accent2"/>
          </a:lnRef>
          <a:fillRef idx="1">
            <a:schemeClr val="lt1"/>
          </a:fillRef>
          <a:effectRef idx="0">
            <a:schemeClr val="accent2"/>
          </a:effectRef>
          <a:fontRef idx="minor">
            <a:schemeClr val="dk1"/>
          </a:fontRef>
        </p:style>
        <p:txBody>
          <a:bodyPr anchor="ctr"/>
          <a:lstStyle/>
          <a:p>
            <a:pPr>
              <a:defRPr/>
            </a:pPr>
            <a:r>
              <a:rPr lang="en-GB" sz="2000" dirty="0"/>
              <a:t>Our work also </a:t>
            </a:r>
            <a:r>
              <a:rPr lang="en-GB" sz="2400" b="1" dirty="0">
                <a:solidFill>
                  <a:srgbClr val="980933"/>
                </a:solidFill>
                <a:cs typeface="Arial" charset="0"/>
              </a:rPr>
              <a:t>helped government identify improvements </a:t>
            </a:r>
            <a:r>
              <a:rPr lang="en-GB" sz="2000" dirty="0"/>
              <a:t>that they could make to strengthen efficiency and effectiveness</a:t>
            </a:r>
            <a:endParaRPr lang="en-GB" sz="2400" b="1" dirty="0">
              <a:solidFill>
                <a:srgbClr val="990933"/>
              </a:solidFill>
            </a:endParaRPr>
          </a:p>
        </p:txBody>
      </p:sp>
      <p:cxnSp>
        <p:nvCxnSpPr>
          <p:cNvPr id="8" name="Straight Arrow Connector 7"/>
          <p:cNvCxnSpPr/>
          <p:nvPr/>
        </p:nvCxnSpPr>
        <p:spPr>
          <a:xfrm>
            <a:off x="5056188" y="3360738"/>
            <a:ext cx="508000" cy="0"/>
          </a:xfrm>
          <a:prstGeom prst="straightConnector1">
            <a:avLst/>
          </a:prstGeom>
          <a:ln w="15875">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056188" y="2378075"/>
            <a:ext cx="0" cy="2297113"/>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4381500" y="2378075"/>
            <a:ext cx="67468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4381500" y="4675188"/>
            <a:ext cx="674688" cy="0"/>
          </a:xfrm>
          <a:prstGeom prst="line">
            <a:avLst/>
          </a:prstGeom>
          <a:ln w="158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201" name="TextBox 19"/>
          <p:cNvSpPr txBox="1">
            <a:spLocks noChangeArrowheads="1"/>
          </p:cNvSpPr>
          <p:nvPr/>
        </p:nvSpPr>
        <p:spPr bwMode="auto">
          <a:xfrm>
            <a:off x="5573714" y="1538288"/>
            <a:ext cx="3236912"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smtClean="0">
                <a:solidFill>
                  <a:srgbClr val="980933"/>
                </a:solidFill>
              </a:rPr>
              <a:t>86 </a:t>
            </a:r>
            <a:r>
              <a:rPr lang="en-GB" sz="2000" b="1" dirty="0">
                <a:solidFill>
                  <a:srgbClr val="980933"/>
                </a:solidFill>
              </a:rPr>
              <a:t>per cent</a:t>
            </a:r>
          </a:p>
          <a:p>
            <a:pPr eaLnBrk="1" hangingPunct="1"/>
            <a:r>
              <a:rPr lang="en-GB" sz="1600" dirty="0"/>
              <a:t>of PAC recommendations were accepted in </a:t>
            </a:r>
            <a:r>
              <a:rPr lang="en-GB" sz="1600" dirty="0" smtClean="0"/>
              <a:t>2013-14</a:t>
            </a:r>
            <a:endParaRPr lang="en-GB" sz="1600" dirty="0"/>
          </a:p>
          <a:p>
            <a:pPr eaLnBrk="1" hangingPunct="1"/>
            <a:endParaRPr lang="en-GB" sz="1600" dirty="0"/>
          </a:p>
          <a:p>
            <a:pPr eaLnBrk="1" hangingPunct="1"/>
            <a:r>
              <a:rPr lang="en-GB" sz="2000" b="1" dirty="0" smtClean="0">
                <a:solidFill>
                  <a:srgbClr val="980933"/>
                </a:solidFill>
              </a:rPr>
              <a:t>67 </a:t>
            </a:r>
            <a:r>
              <a:rPr lang="en-GB" sz="2000" b="1" dirty="0">
                <a:solidFill>
                  <a:srgbClr val="980933"/>
                </a:solidFill>
              </a:rPr>
              <a:t>per cent</a:t>
            </a:r>
          </a:p>
          <a:p>
            <a:pPr eaLnBrk="1" hangingPunct="1"/>
            <a:r>
              <a:rPr lang="en-GB" sz="1600" dirty="0"/>
              <a:t>of the bodies we audit agree that the NAO’s work improves their approach to financial management and control </a:t>
            </a:r>
          </a:p>
          <a:p>
            <a:pPr eaLnBrk="1" hangingPunct="1"/>
            <a:endParaRPr lang="en-GB" sz="1600" dirty="0"/>
          </a:p>
          <a:p>
            <a:pPr eaLnBrk="1" hangingPunct="1"/>
            <a:r>
              <a:rPr lang="en-GB" sz="1600" dirty="0" smtClean="0"/>
              <a:t>We estimate that the Department for Work and Pensions has been able to reduce the loss to the taxpayer by </a:t>
            </a:r>
            <a:r>
              <a:rPr lang="en-GB" sz="2000" b="1" dirty="0" smtClean="0">
                <a:solidFill>
                  <a:srgbClr val="980933"/>
                </a:solidFill>
              </a:rPr>
              <a:t>£133.3m </a:t>
            </a:r>
            <a:r>
              <a:rPr lang="en-GB" sz="1600" dirty="0" smtClean="0"/>
              <a:t>since 2010-11 due at least in part to our recommendations</a:t>
            </a:r>
            <a:endParaRPr lang="en-GB" sz="1600" dirty="0"/>
          </a:p>
          <a:p>
            <a:pPr eaLnBrk="1" hangingPunct="1"/>
            <a:r>
              <a:rPr lang="en-GB" sz="1600" dirty="0"/>
              <a:t> </a:t>
            </a:r>
          </a:p>
          <a:p>
            <a:pPr eaLnBrk="1" hangingPunct="1"/>
            <a:endParaRPr lang="en-GB" sz="1600" b="1" dirty="0"/>
          </a:p>
          <a:p>
            <a:pPr eaLnBrk="1" hangingPunct="1"/>
            <a:endParaRPr lang="en-GB" sz="1600" dirty="0"/>
          </a:p>
          <a:p>
            <a:pPr eaLnBrk="1" hangingPunct="1"/>
            <a:endParaRPr lang="en-GB" sz="1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46125" y="323850"/>
            <a:ext cx="8218488" cy="922338"/>
          </a:xfrm>
        </p:spPr>
        <p:txBody>
          <a:bodyPr/>
          <a:lstStyle/>
          <a:p>
            <a:pPr eaLnBrk="1" hangingPunct="1">
              <a:defRPr/>
            </a:pPr>
            <a:r>
              <a:rPr lang="en-US" kern="1200" dirty="0">
                <a:solidFill>
                  <a:schemeClr val="tx1"/>
                </a:solidFill>
              </a:rPr>
              <a:t>Both</a:t>
            </a:r>
            <a:r>
              <a:rPr lang="en-US" sz="2400" dirty="0" smtClean="0"/>
              <a:t> </a:t>
            </a:r>
            <a:r>
              <a:rPr lang="en-US" kern="1200" dirty="0">
                <a:solidFill>
                  <a:schemeClr val="tx1"/>
                </a:solidFill>
              </a:rPr>
              <a:t>Parliament and the bodies we audit value the contribution of NAO staff</a:t>
            </a:r>
          </a:p>
        </p:txBody>
      </p:sp>
      <p:sp>
        <p:nvSpPr>
          <p:cNvPr id="9219" name="TextBox 7"/>
          <p:cNvSpPr txBox="1">
            <a:spLocks noChangeArrowheads="1"/>
          </p:cNvSpPr>
          <p:nvPr/>
        </p:nvSpPr>
        <p:spPr bwMode="auto">
          <a:xfrm>
            <a:off x="4195764" y="1627188"/>
            <a:ext cx="4443412"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a:solidFill>
                  <a:srgbClr val="980933"/>
                </a:solidFill>
              </a:rPr>
              <a:t>Our </a:t>
            </a:r>
            <a:r>
              <a:rPr lang="en-GB" sz="2000" b="1" dirty="0" smtClean="0">
                <a:solidFill>
                  <a:srgbClr val="980933"/>
                </a:solidFill>
              </a:rPr>
              <a:t>822 staff </a:t>
            </a:r>
            <a:r>
              <a:rPr lang="en-GB" sz="2000" dirty="0" smtClean="0"/>
              <a:t>are </a:t>
            </a:r>
            <a:r>
              <a:rPr lang="en-GB" sz="2000" dirty="0"/>
              <a:t>largely qualified or trainee accountants. We also have a number </a:t>
            </a:r>
            <a:r>
              <a:rPr lang="en-GB" sz="2000" dirty="0" smtClean="0"/>
              <a:t>of </a:t>
            </a:r>
            <a:r>
              <a:rPr lang="en-GB" sz="2000" dirty="0"/>
              <a:t>specialists in other fields such as  statistics, economics, and ICT</a:t>
            </a:r>
          </a:p>
          <a:p>
            <a:pPr eaLnBrk="1" hangingPunct="1"/>
            <a:endParaRPr lang="en-GB" sz="2000" dirty="0"/>
          </a:p>
          <a:p>
            <a:pPr eaLnBrk="1" hangingPunct="1"/>
            <a:r>
              <a:rPr lang="en-GB" sz="2000" b="1" dirty="0">
                <a:solidFill>
                  <a:srgbClr val="980933"/>
                </a:solidFill>
              </a:rPr>
              <a:t>We are a training organisation </a:t>
            </a:r>
          </a:p>
          <a:p>
            <a:pPr eaLnBrk="1" hangingPunct="1"/>
            <a:r>
              <a:rPr lang="en-GB" sz="2000" dirty="0"/>
              <a:t>In </a:t>
            </a:r>
            <a:r>
              <a:rPr lang="en-GB" sz="2000" dirty="0" smtClean="0"/>
              <a:t>2013-14 </a:t>
            </a:r>
            <a:r>
              <a:rPr lang="en-GB" sz="2000" dirty="0"/>
              <a:t>we recruited </a:t>
            </a:r>
            <a:r>
              <a:rPr lang="en-GB" sz="2000" dirty="0" smtClean="0"/>
              <a:t>50 new </a:t>
            </a:r>
            <a:r>
              <a:rPr lang="en-GB" sz="2000" dirty="0"/>
              <a:t>graduate trainees and </a:t>
            </a:r>
            <a:r>
              <a:rPr lang="en-GB" sz="2000" dirty="0" smtClean="0"/>
              <a:t>11 </a:t>
            </a:r>
            <a:r>
              <a:rPr lang="en-GB" sz="2000" dirty="0"/>
              <a:t>school leavers</a:t>
            </a:r>
          </a:p>
          <a:p>
            <a:pPr eaLnBrk="1" hangingPunct="1"/>
            <a:endParaRPr lang="en-GB" sz="2000" dirty="0"/>
          </a:p>
          <a:p>
            <a:pPr eaLnBrk="1" hangingPunct="1"/>
            <a:r>
              <a:rPr lang="en-GB" sz="2000" dirty="0"/>
              <a:t>In </a:t>
            </a:r>
            <a:r>
              <a:rPr lang="en-GB" sz="2000" dirty="0" smtClean="0"/>
              <a:t>2013 </a:t>
            </a:r>
            <a:r>
              <a:rPr lang="en-GB" sz="2000" dirty="0"/>
              <a:t>our trainees once again achieved </a:t>
            </a:r>
            <a:r>
              <a:rPr lang="en-GB" sz="2000" b="1" dirty="0">
                <a:solidFill>
                  <a:srgbClr val="980933"/>
                </a:solidFill>
              </a:rPr>
              <a:t>exam results above the national average </a:t>
            </a:r>
          </a:p>
        </p:txBody>
      </p:sp>
      <p:sp>
        <p:nvSpPr>
          <p:cNvPr id="7" name="TextBox 6"/>
          <p:cNvSpPr txBox="1"/>
          <p:nvPr/>
        </p:nvSpPr>
        <p:spPr>
          <a:xfrm>
            <a:off x="779463" y="1803400"/>
            <a:ext cx="3076575" cy="1323439"/>
          </a:xfrm>
          <a:prstGeom prst="rect">
            <a:avLst/>
          </a:prstGeom>
          <a:noFill/>
        </p:spPr>
        <p:txBody>
          <a:bodyPr wrap="square">
            <a:spAutoFit/>
          </a:bodyPr>
          <a:lstStyle/>
          <a:p>
            <a:pPr>
              <a:defRPr/>
            </a:pPr>
            <a:r>
              <a:rPr lang="en-GB" sz="1300" b="1" dirty="0">
                <a:cs typeface="+mn-cs"/>
              </a:rPr>
              <a:t>“They have been very effective at uncovering the waste of a large amount of public money; their reports are regarded as </a:t>
            </a:r>
            <a:r>
              <a:rPr lang="en-GB" sz="1300" b="1" dirty="0" smtClean="0">
                <a:cs typeface="+mn-cs"/>
              </a:rPr>
              <a:t>impartial, authoritative</a:t>
            </a:r>
            <a:r>
              <a:rPr lang="en-GB" sz="1300" b="1" dirty="0">
                <a:cs typeface="+mn-cs"/>
              </a:rPr>
              <a:t>, detailed.” </a:t>
            </a:r>
            <a:endParaRPr lang="en-GB" sz="1300" b="1" dirty="0" smtClean="0">
              <a:cs typeface="+mn-cs"/>
            </a:endParaRPr>
          </a:p>
          <a:p>
            <a:pPr>
              <a:defRPr/>
            </a:pPr>
            <a:r>
              <a:rPr lang="en-GB" sz="1200" dirty="0" smtClean="0"/>
              <a:t>Conservative </a:t>
            </a:r>
            <a:r>
              <a:rPr lang="en-GB" sz="1200" dirty="0"/>
              <a:t>backbencher</a:t>
            </a:r>
            <a:endParaRPr lang="en-GB" sz="1200" dirty="0">
              <a:solidFill>
                <a:srgbClr val="FFC000"/>
              </a:solidFill>
              <a:cs typeface="+mn-cs"/>
            </a:endParaRPr>
          </a:p>
        </p:txBody>
      </p:sp>
      <p:sp>
        <p:nvSpPr>
          <p:cNvPr id="9" name="TextBox 8"/>
          <p:cNvSpPr txBox="1"/>
          <p:nvPr/>
        </p:nvSpPr>
        <p:spPr>
          <a:xfrm>
            <a:off x="769938" y="3273425"/>
            <a:ext cx="3086100" cy="1277938"/>
          </a:xfrm>
          <a:prstGeom prst="rect">
            <a:avLst/>
          </a:prstGeom>
          <a:noFill/>
        </p:spPr>
        <p:txBody>
          <a:bodyPr>
            <a:spAutoFit/>
          </a:bodyPr>
          <a:lstStyle/>
          <a:p>
            <a:pPr>
              <a:defRPr/>
            </a:pPr>
            <a:r>
              <a:rPr lang="en-GB" sz="1300" b="1" dirty="0">
                <a:cs typeface="+mn-cs"/>
              </a:rPr>
              <a:t>"They are fantastic. They tell us information that we need when we ask them about it, they are very good at what they do and we get full answers from them.” </a:t>
            </a:r>
            <a:endParaRPr lang="en-GB" sz="1300" b="1" dirty="0" smtClean="0">
              <a:cs typeface="+mn-cs"/>
            </a:endParaRPr>
          </a:p>
          <a:p>
            <a:pPr>
              <a:defRPr/>
            </a:pPr>
            <a:r>
              <a:rPr lang="en-GB" sz="1200" dirty="0" smtClean="0">
                <a:cs typeface="+mn-cs"/>
              </a:rPr>
              <a:t>Labour shadow minister</a:t>
            </a:r>
            <a:endParaRPr lang="en-GB" sz="1200" dirty="0">
              <a:cs typeface="+mn-cs"/>
            </a:endParaRPr>
          </a:p>
        </p:txBody>
      </p:sp>
      <p:sp>
        <p:nvSpPr>
          <p:cNvPr id="10" name="TextBox 9"/>
          <p:cNvSpPr txBox="1"/>
          <p:nvPr/>
        </p:nvSpPr>
        <p:spPr>
          <a:xfrm>
            <a:off x="771525" y="4749800"/>
            <a:ext cx="3203575" cy="892552"/>
          </a:xfrm>
          <a:prstGeom prst="rect">
            <a:avLst/>
          </a:prstGeom>
          <a:noFill/>
        </p:spPr>
        <p:txBody>
          <a:bodyPr>
            <a:spAutoFit/>
          </a:bodyPr>
          <a:lstStyle/>
          <a:p>
            <a:pPr>
              <a:defRPr/>
            </a:pPr>
            <a:r>
              <a:rPr lang="en-GB" sz="1300" b="1" dirty="0">
                <a:cs typeface="+mn-cs"/>
              </a:rPr>
              <a:t>"They are independent and they give a fair balanced opinion on whatever the statistics say.” </a:t>
            </a:r>
            <a:endParaRPr lang="en-GB" sz="1300" b="1" dirty="0" smtClean="0">
              <a:cs typeface="+mn-cs"/>
            </a:endParaRPr>
          </a:p>
          <a:p>
            <a:pPr>
              <a:defRPr/>
            </a:pPr>
            <a:r>
              <a:rPr lang="en-GB" sz="1300" dirty="0" smtClean="0">
                <a:cs typeface="+mn-cs"/>
              </a:rPr>
              <a:t>Liberal </a:t>
            </a:r>
            <a:r>
              <a:rPr lang="en-GB" sz="1300" dirty="0">
                <a:cs typeface="+mn-cs"/>
              </a:rPr>
              <a:t>Democrat backbencher</a:t>
            </a:r>
            <a:endParaRPr lang="en-GB" sz="1200" dirty="0">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746125" y="323850"/>
            <a:ext cx="8218488" cy="922338"/>
          </a:xfrm>
        </p:spPr>
        <p:txBody>
          <a:bodyPr/>
          <a:lstStyle/>
          <a:p>
            <a:pPr eaLnBrk="1" hangingPunct="1">
              <a:defRPr/>
            </a:pPr>
            <a:r>
              <a:rPr lang="en-US" kern="1200" dirty="0">
                <a:solidFill>
                  <a:schemeClr val="tx1"/>
                </a:solidFill>
              </a:rPr>
              <a:t>Like the bodies we audit, the NAO is making savings</a:t>
            </a:r>
          </a:p>
        </p:txBody>
      </p:sp>
      <p:sp>
        <p:nvSpPr>
          <p:cNvPr id="10243" name="TextBox 14"/>
          <p:cNvSpPr txBox="1">
            <a:spLocks noChangeArrowheads="1"/>
          </p:cNvSpPr>
          <p:nvPr/>
        </p:nvSpPr>
        <p:spPr bwMode="auto">
          <a:xfrm>
            <a:off x="5080000" y="1522413"/>
            <a:ext cx="34385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dirty="0"/>
              <a:t>In 2013-14, we </a:t>
            </a:r>
            <a:r>
              <a:rPr lang="en-GB" sz="2000" dirty="0" smtClean="0"/>
              <a:t>achieved a net </a:t>
            </a:r>
            <a:r>
              <a:rPr lang="en-GB" sz="2000" dirty="0"/>
              <a:t>overall </a:t>
            </a:r>
            <a:r>
              <a:rPr lang="en-GB" sz="2000" dirty="0" smtClean="0"/>
              <a:t>cost reduction of </a:t>
            </a:r>
            <a:r>
              <a:rPr lang="en-GB" sz="2000" b="1" dirty="0" smtClean="0">
                <a:solidFill>
                  <a:srgbClr val="980933"/>
                </a:solidFill>
              </a:rPr>
              <a:t>17 </a:t>
            </a:r>
            <a:r>
              <a:rPr lang="en-GB" sz="2000" b="1" dirty="0">
                <a:solidFill>
                  <a:srgbClr val="980933"/>
                </a:solidFill>
              </a:rPr>
              <a:t>per cent </a:t>
            </a:r>
            <a:r>
              <a:rPr lang="en-GB" sz="2000" dirty="0"/>
              <a:t>in cash terms (22 per cent in real terms) in the three years since </a:t>
            </a:r>
            <a:r>
              <a:rPr lang="en-GB" sz="2000" dirty="0" smtClean="0"/>
              <a:t>2010-11</a:t>
            </a:r>
          </a:p>
          <a:p>
            <a:pPr eaLnBrk="1" hangingPunct="1"/>
            <a:endParaRPr lang="en-GB" sz="2000" dirty="0"/>
          </a:p>
          <a:p>
            <a:pPr eaLnBrk="1" hangingPunct="1"/>
            <a:r>
              <a:rPr lang="en-GB" sz="2000" dirty="0"/>
              <a:t>In addition to reducing our costs, we have exceeded our target to focus more than </a:t>
            </a:r>
            <a:r>
              <a:rPr lang="en-GB" sz="2000" b="1" dirty="0">
                <a:solidFill>
                  <a:srgbClr val="980933"/>
                </a:solidFill>
              </a:rPr>
              <a:t>80 per cent </a:t>
            </a:r>
            <a:r>
              <a:rPr lang="en-GB" sz="2000" dirty="0"/>
              <a:t>of our resources on front-line activity</a:t>
            </a: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13791" y="1438275"/>
            <a:ext cx="4282885" cy="4367194"/>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AO_Standard Presentation Template">
  <a:themeElements>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AO_Design_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O_Design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O_Design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O_Design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O_Design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O_Design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O_Design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O_Design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O_Design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O_Design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O_Design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O_Design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O_Design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KeystoneCreatedByFullName xmlns="f21d76a0-9ad0-4f9b-a3be-283500ead975">Sue Heard</KeystoneCreatedByFullName>
    <KeystoneDocumentAuthor xmlns="f21d76a0-9ad0-4f9b-a3be-283500ead975">Sue Heard</KeystoneDocumentAuthor>
    <bd61121ed6cc47fea7ad6afc088cb155 xmlns="f21d76a0-9ad0-4f9b-a3be-283500ead975">
      <Terms xmlns="http://schemas.microsoft.com/office/infopath/2007/PartnerControls"/>
    </bd61121ed6cc47fea7ad6afc088cb155>
    <acb1c27a28214edaae36bc6e1179b452 xmlns="f21d76a0-9ad0-4f9b-a3be-283500ead975">
      <Terms xmlns="http://schemas.microsoft.com/office/infopath/2007/PartnerControls">
        <TermInfo xmlns="http://schemas.microsoft.com/office/infopath/2007/PartnerControls">
          <TermName>2014</TermName>
          <TermId>46f82304-6800-40ac-8ac5-52bb2931ef21</TermId>
        </TermInfo>
      </Terms>
    </acb1c27a28214edaae36bc6e1179b452>
    <NintexExpirationDate xmlns="f21d76a0-9ad0-4f9b-a3be-283500ead975">1900-01-01T00:00:00+00:00</NintexExpirationDate>
    <GPMS xmlns="f21d76a0-9ad0-4f9b-a3be-283500ead975">Official</GPMS>
    <PersonalInfo xmlns="f21d76a0-9ad0-4f9b-a3be-283500ead975">false</PersonalInfo>
    <EmailAuthor xmlns="f21d76a0-9ad0-4f9b-a3be-283500ead975" xsi:nil="true"/>
    <KeystoneDeclared xmlns="f21d76a0-9ad0-4f9b-a3be-283500ead975">false</KeystoneDeclared>
    <TaxCatchAll xmlns="f21d76a0-9ad0-4f9b-a3be-283500ead975">
      <Value>2</Value>
      <Value>110</Value>
    </TaxCatchAll>
    <e273ba0a222b4096a91f3e306e95b905 xmlns="f21d76a0-9ad0-4f9b-a3be-283500ead975">
      <Terms xmlns="http://schemas.microsoft.com/office/infopath/2007/PartnerControls"/>
    </e273ba0a222b4096a91f3e306e95b905>
    <m519c16a633b4e7183c553dc046453f6 xmlns="f21d76a0-9ad0-4f9b-a3be-283500ead975">
      <Terms xmlns="http://schemas.microsoft.com/office/infopath/2007/PartnerControls"/>
    </m519c16a633b4e7183c553dc046453f6>
    <ProjectCloseDate xmlns="f21d76a0-9ad0-4f9b-a3be-283500ead975" xsi:nil="true"/>
    <KeystoneDocumentNo xmlns="f21d76a0-9ad0-4f9b-a3be-283500ead975" xsi:nil="true"/>
    <ProjectName xmlns="f21d76a0-9ad0-4f9b-a3be-283500ead975" xsi:nil="true"/>
    <k8ea5009ad4d407cb9b77e5af5162217 xmlns="f21d76a0-9ad0-4f9b-a3be-283500ead975">
      <Terms xmlns="http://schemas.microsoft.com/office/infopath/2007/PartnerControls">
        <TermInfo xmlns="http://schemas.microsoft.com/office/infopath/2007/PartnerControls">
          <TermName xmlns="http://schemas.microsoft.com/office/infopath/2007/PartnerControls">Business reporting</TermName>
          <TermId xmlns="http://schemas.microsoft.com/office/infopath/2007/PartnerControls">8f965165-620a-486d-8185-f52f8ec8f7da</TermId>
        </TermInfo>
      </Terms>
    </k8ea5009ad4d407cb9b77e5af5162217>
    <EmailRecipients xmlns="f21d76a0-9ad0-4f9b-a3be-283500ead975" xsi:nil="true"/>
    <lf234c345f8d478c9943736e01f06696 xmlns="f21d76a0-9ad0-4f9b-a3be-283500ead975">
      <Terms xmlns="http://schemas.microsoft.com/office/infopath/2007/PartnerControls"/>
    </lf234c345f8d478c9943736e01f06696>
    <ed229cb355ad4f929f5d2d735fd99c18 xmlns="f21d76a0-9ad0-4f9b-a3be-283500ead975">
      <Terms xmlns="http://schemas.microsoft.com/office/infopath/2007/PartnerControls"/>
    </ed229cb355ad4f929f5d2d735fd99c18>
    <BIL xmlns="f21d76a0-9ad0-4f9b-a3be-283500ead975">0</BIL>
    <f1dac000fcdc4049bff9f9dd01e1f968 xmlns="f21d76a0-9ad0-4f9b-a3be-283500ead975">
      <Terms xmlns="http://schemas.microsoft.com/office/infopath/2007/PartnerControls"/>
    </f1dac000fcdc4049bff9f9dd01e1f968>
    <KeystoneDocumentLocation xmlns="f21d76a0-9ad0-4f9b-a3be-283500ead975">Corporate Documents/NAO/Corporate Performance, Planning, Reporting, Strategy and Research NEW/Strategy and Research/Annual Report/2013/External Communication</KeystoneDocumentLocation>
    <_dlc_DocId xmlns="e557989f-cbbb-47d4-a9fd-a28dae827f8e">RXQ2VFYEJ5FS-4-18129</_dlc_DocId>
    <_dlc_DocIdUrl xmlns="e557989f-cbbb-47d4-a9fd-a28dae827f8e">
      <Url>http://naotank/Sites/SPG/_layouts/15/DocIdRedir.aspx?ID=RXQ2VFYEJ5FS-4-18129</Url>
      <Description>RXQ2VFYEJ5FS-4-18129</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External Communication" ma:contentTypeID="0x0101004C0ADB98B512A647B4F8E41EE5DB38863C007FAAA951F8CDF244803C01A5781182F5" ma:contentTypeVersion="410" ma:contentTypeDescription="" ma:contentTypeScope="" ma:versionID="b0cd874fdecbbed4974d1c92b231c783">
  <xsd:schema xmlns:xsd="http://www.w3.org/2001/XMLSchema" xmlns:xs="http://www.w3.org/2001/XMLSchema" xmlns:p="http://schemas.microsoft.com/office/2006/metadata/properties" xmlns:ns2="f21d76a0-9ad0-4f9b-a3be-283500ead975" xmlns:ns3="e557989f-cbbb-47d4-a9fd-a28dae827f8e" targetNamespace="http://schemas.microsoft.com/office/2006/metadata/properties" ma:root="true" ma:fieldsID="9cdfbe5f609c0b038420e75f285960d4" ns2:_="" ns3:_="">
    <xsd:import namespace="f21d76a0-9ad0-4f9b-a3be-283500ead975"/>
    <xsd:import namespace="e557989f-cbbb-47d4-a9fd-a28dae827f8e"/>
    <xsd:element name="properties">
      <xsd:complexType>
        <xsd:sequence>
          <xsd:element name="documentManagement">
            <xsd:complexType>
              <xsd:all>
                <xsd:element ref="ns2:PersonalInfo" minOccurs="0"/>
                <xsd:element ref="ns2:BIL"/>
                <xsd:element ref="ns2:GPMS"/>
                <xsd:element ref="ns2:EmailAuthor" minOccurs="0"/>
                <xsd:element ref="ns2:EmailRecipients" minOccurs="0"/>
                <xsd:element ref="ns2:KeystoneCreatedByFullName" minOccurs="0"/>
                <xsd:element ref="ns2:KeystoneDeclared" minOccurs="0"/>
                <xsd:element ref="ns2:k8ea5009ad4d407cb9b77e5af5162217" minOccurs="0"/>
                <xsd:element ref="ns2:TaxCatchAll" minOccurs="0"/>
                <xsd:element ref="ns2:TaxCatchAllLabel" minOccurs="0"/>
                <xsd:element ref="ns2:f1dac000fcdc4049bff9f9dd01e1f968" minOccurs="0"/>
                <xsd:element ref="ns2:KeystoneDocumentNo" minOccurs="0"/>
                <xsd:element ref="ns2:acb1c27a28214edaae36bc6e1179b452" minOccurs="0"/>
                <xsd:element ref="ns2:KeystoneDocumentLocation" minOccurs="0"/>
                <xsd:element ref="ns2:e273ba0a222b4096a91f3e306e95b905" minOccurs="0"/>
                <xsd:element ref="ns2:KeystoneDocumentAuthor" minOccurs="0"/>
                <xsd:element ref="ns2:lf234c345f8d478c9943736e01f06696" minOccurs="0"/>
                <xsd:element ref="ns2:bd61121ed6cc47fea7ad6afc088cb155" minOccurs="0"/>
                <xsd:element ref="ns2:ProjectName" minOccurs="0"/>
                <xsd:element ref="ns2:ProjectCloseDate" minOccurs="0"/>
                <xsd:element ref="ns2:ed229cb355ad4f929f5d2d735fd99c18" minOccurs="0"/>
                <xsd:element ref="ns2:m519c16a633b4e7183c553dc046453f6" minOccurs="0"/>
                <xsd:element ref="ns2:Nintex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1d76a0-9ad0-4f9b-a3be-283500ead975" elementFormDefault="qualified">
    <xsd:import namespace="http://schemas.microsoft.com/office/2006/documentManagement/types"/>
    <xsd:import namespace="http://schemas.microsoft.com/office/infopath/2007/PartnerControls"/>
    <xsd:element name="PersonalInfo" ma:index="6" nillable="true" ma:displayName="Personal Info" ma:default="0" ma:internalName="PersonalInfo">
      <xsd:simpleType>
        <xsd:restriction base="dms:Boolean"/>
      </xsd:simpleType>
    </xsd:element>
    <xsd:element name="BIL" ma:index="7" ma:displayName="Business Impact Level" ma:default="0" ma:format="Dropdown" ma:internalName="BIL" ma:readOnly="false">
      <xsd:simpleType>
        <xsd:restriction base="dms:Choice">
          <xsd:enumeration value="0"/>
          <xsd:enumeration value="1"/>
          <xsd:enumeration value="2"/>
          <xsd:enumeration value="3"/>
          <xsd:enumeration value="4"/>
        </xsd:restriction>
      </xsd:simpleType>
    </xsd:element>
    <xsd:element name="GPMS" ma:index="8" ma:displayName="Security Classification" ma:default="Official" ma:description="HM Government Security Classifications" ma:format="Dropdown" ma:internalName="GPMS" ma:readOnly="false">
      <xsd:simpleType>
        <xsd:restriction base="dms:Choice">
          <xsd:enumeration value="Official"/>
          <xsd:enumeration value="Official-Sensitive"/>
        </xsd:restriction>
      </xsd:simpleType>
    </xsd:element>
    <xsd:element name="EmailAuthor" ma:index="9" nillable="true" ma:displayName="Email Author" ma:internalName="EmailAuthor">
      <xsd:simpleType>
        <xsd:restriction base="dms:Text"/>
      </xsd:simpleType>
    </xsd:element>
    <xsd:element name="EmailRecipients" ma:index="10" nillable="true" ma:displayName="Email Recipients" ma:internalName="EmailRecipients">
      <xsd:simpleType>
        <xsd:restriction base="dms:Text"/>
      </xsd:simpleType>
    </xsd:element>
    <xsd:element name="KeystoneCreatedByFullName" ma:index="11" nillable="true" ma:displayName="Keystone Created By Full Name" ma:description="Imported Keystone Created By field" ma:hidden="true" ma:internalName="KeystoneCreatedByFullName">
      <xsd:simpleType>
        <xsd:restriction base="dms:Text">
          <xsd:maxLength value="255"/>
        </xsd:restriction>
      </xsd:simpleType>
    </xsd:element>
    <xsd:element name="KeystoneDeclared" ma:index="12" nillable="true" ma:displayName="Keystone Declared" ma:default="0" ma:description="Has the document been declared as a record" ma:hidden="true" ma:internalName="KeystoneDeclared">
      <xsd:simpleType>
        <xsd:restriction base="dms:Boolean"/>
      </xsd:simpleType>
    </xsd:element>
    <xsd:element name="k8ea5009ad4d407cb9b77e5af5162217" ma:index="13" ma:taxonomy="true" ma:internalName="k8ea5009ad4d407cb9b77e5af5162217" ma:taxonomyFieldName="NAOSubject" ma:displayName="Subject" ma:readOnly="false" ma:default="" ma:fieldId="{48ea5009-ad4d-407c-b9b7-7e5af5162217}" ma:taxonomyMulti="true" ma:sspId="c8812c7e-cc97-4ca4-94bd-8d83d126dc36" ma:termSetId="eb2cb72a-badb-46a2-91fa-6b05b5ecc1f5" ma:anchorId="00000000-0000-0000-0000-000000000000" ma:open="true" ma:isKeyword="false">
      <xsd:complexType>
        <xsd:sequence>
          <xsd:element ref="pc:Terms" minOccurs="0" maxOccurs="1"/>
        </xsd:sequence>
      </xsd:complexType>
    </xsd:element>
    <xsd:element name="TaxCatchAll" ma:index="14" nillable="true" ma:displayName="Taxonomy Catch All Column" ma:hidden="true" ma:list="{3ea94790-1031-4b2e-8065-0b9bc2aae5f6}" ma:internalName="TaxCatchAll" ma:showField="CatchAllData" ma:web="e557989f-cbbb-47d4-a9fd-a28dae827f8e">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3ea94790-1031-4b2e-8065-0b9bc2aae5f6}" ma:internalName="TaxCatchAllLabel" ma:readOnly="true" ma:showField="CatchAllDataLabel" ma:web="e557989f-cbbb-47d4-a9fd-a28dae827f8e">
      <xsd:complexType>
        <xsd:complexContent>
          <xsd:extension base="dms:MultiChoiceLookup">
            <xsd:sequence>
              <xsd:element name="Value" type="dms:Lookup" maxOccurs="unbounded" minOccurs="0" nillable="true"/>
            </xsd:sequence>
          </xsd:extension>
        </xsd:complexContent>
      </xsd:complexType>
    </xsd:element>
    <xsd:element name="f1dac000fcdc4049bff9f9dd01e1f968" ma:index="22" nillable="true" ma:taxonomy="true" ma:internalName="f1dac000fcdc4049bff9f9dd01e1f968" ma:taxonomyFieldName="CorporateTeam" ma:displayName="Corporate Team" ma:readOnly="false" ma:default="" ma:fieldId="{f1dac000-fcdc-4049-bff9-f9dd01e1f968}" ma:sspId="c8812c7e-cc97-4ca4-94bd-8d83d126dc36" ma:termSetId="c99f8bc3-5669-4681-95f4-9c78dedd9b9d" ma:anchorId="00000000-0000-0000-0000-000000000000" ma:open="false" ma:isKeyword="false">
      <xsd:complexType>
        <xsd:sequence>
          <xsd:element ref="pc:Terms" minOccurs="0" maxOccurs="1"/>
        </xsd:sequence>
      </xsd:complexType>
    </xsd:element>
    <xsd:element name="KeystoneDocumentNo" ma:index="23" nillable="true" ma:displayName="Keystone Document No" ma:description="Imported Keystone DOC_NO" ma:hidden="true" ma:indexed="true" ma:internalName="KeystoneDocumentNo">
      <xsd:simpleType>
        <xsd:restriction base="dms:Text">
          <xsd:maxLength value="255"/>
        </xsd:restriction>
      </xsd:simpleType>
    </xsd:element>
    <xsd:element name="acb1c27a28214edaae36bc6e1179b452" ma:index="24" nillable="true" ma:taxonomy="true" ma:internalName="acb1c27a28214edaae36bc6e1179b452" ma:taxonomyFieldName="CoverageYear" ma:displayName="Coverage Year" ma:default="" ma:fieldId="{acb1c27a-2821-4eda-ae36-bc6e1179b452}" ma:sspId="c8812c7e-cc97-4ca4-94bd-8d83d126dc36" ma:termSetId="58d0820c-e8ec-4e3f-8508-50579be3280d" ma:anchorId="00000000-0000-0000-0000-000000000000" ma:open="true" ma:isKeyword="false">
      <xsd:complexType>
        <xsd:sequence>
          <xsd:element ref="pc:Terms" minOccurs="0" maxOccurs="1"/>
        </xsd:sequence>
      </xsd:complexType>
    </xsd:element>
    <xsd:element name="KeystoneDocumentLocation" ma:index="25" nillable="true" ma:displayName="Keystone Document Location" ma:description="Original file location in Keystone" ma:hidden="true" ma:internalName="KeystoneDocumentLocation">
      <xsd:simpleType>
        <xsd:restriction base="dms:Note">
          <xsd:maxLength value="255"/>
        </xsd:restriction>
      </xsd:simpleType>
    </xsd:element>
    <xsd:element name="e273ba0a222b4096a91f3e306e95b905" ma:index="26" nillable="true" ma:taxonomy="true" ma:internalName="e273ba0a222b4096a91f3e306e95b905" ma:taxonomyFieldName="CommunicationType" ma:displayName="Communication Type" ma:fieldId="{e273ba0a-222b-4096-a91f-3e306e95b905}" ma:sspId="c8812c7e-cc97-4ca4-94bd-8d83d126dc36" ma:termSetId="0acbd001-f933-4306-b573-10896961e7f4" ma:anchorId="00000000-0000-0000-0000-000000000000" ma:open="false" ma:isKeyword="false">
      <xsd:complexType>
        <xsd:sequence>
          <xsd:element ref="pc:Terms" minOccurs="0" maxOccurs="1"/>
        </xsd:sequence>
      </xsd:complexType>
    </xsd:element>
    <xsd:element name="KeystoneDocumentAuthor" ma:index="27" nillable="true" ma:displayName="Keystone Document Author" ma:description="Imported Keystone Author field" ma:hidden="true" ma:internalName="KeystoneDocumentAuthor">
      <xsd:simpleType>
        <xsd:restriction base="dms:Text">
          <xsd:maxLength value="255"/>
        </xsd:restriction>
      </xsd:simpleType>
    </xsd:element>
    <xsd:element name="lf234c345f8d478c9943736e01f06696" ma:index="28" nillable="true" ma:taxonomy="true" ma:internalName="lf234c345f8d478c9943736e01f06696" ma:taxonomyFieldName="Stakeholder" ma:displayName="Stakeholder" ma:default="" ma:fieldId="{5f234c34-5f8d-478c-9943-736e01f06696}" ma:sspId="c8812c7e-cc97-4ca4-94bd-8d83d126dc36" ma:termSetId="de0f5f8f-534f-4bdb-98f3-f9cc9d5e9862" ma:anchorId="00000000-0000-0000-0000-000000000000" ma:open="true" ma:isKeyword="false">
      <xsd:complexType>
        <xsd:sequence>
          <xsd:element ref="pc:Terms" minOccurs="0" maxOccurs="1"/>
        </xsd:sequence>
      </xsd:complexType>
    </xsd:element>
    <xsd:element name="bd61121ed6cc47fea7ad6afc088cb155" ma:index="30" nillable="true" ma:taxonomy="true" ma:internalName="bd61121ed6cc47fea7ad6afc088cb155" ma:taxonomyFieldName="Organisation" ma:displayName="Organisation" ma:default="" ma:fieldId="{bd61121e-d6cc-47fe-a7ad-6afc088cb155}" ma:taxonomyMulti="true" ma:sspId="c8812c7e-cc97-4ca4-94bd-8d83d126dc36" ma:termSetId="20d87d44-0a9d-4470-9d6c-05f748f8aa0c" ma:anchorId="00000000-0000-0000-0000-000000000000" ma:open="true" ma:isKeyword="false">
      <xsd:complexType>
        <xsd:sequence>
          <xsd:element ref="pc:Terms" minOccurs="0" maxOccurs="1"/>
        </xsd:sequence>
      </xsd:complexType>
    </xsd:element>
    <xsd:element name="ProjectName" ma:index="32" nillable="true" ma:displayName="Project Name" ma:internalName="ProjectName">
      <xsd:simpleType>
        <xsd:restriction base="dms:Text"/>
      </xsd:simpleType>
    </xsd:element>
    <xsd:element name="ProjectCloseDate" ma:index="33" nillable="true" ma:displayName="Project Close Date" ma:format="DateOnly" ma:internalName="ProjectCloseDate">
      <xsd:simpleType>
        <xsd:restriction base="dms:DateTime"/>
      </xsd:simpleType>
    </xsd:element>
    <xsd:element name="ed229cb355ad4f929f5d2d735fd99c18" ma:index="34" nillable="true" ma:taxonomy="true" ma:internalName="ed229cb355ad4f929f5d2d735fd99c18" ma:taxonomyFieldName="ClientName" ma:displayName="Client" ma:default="" ma:fieldId="{ed229cb3-55ad-4f92-9f5d-2d735fd99c18}" ma:sspId="c8812c7e-cc97-4ca4-94bd-8d83d126dc36" ma:termSetId="e8f9970d-ccfe-4eb3-b75e-05a5edd17188" ma:anchorId="00000000-0000-0000-0000-000000000000" ma:open="true" ma:isKeyword="false">
      <xsd:complexType>
        <xsd:sequence>
          <xsd:element ref="pc:Terms" minOccurs="0" maxOccurs="1"/>
        </xsd:sequence>
      </xsd:complexType>
    </xsd:element>
    <xsd:element name="m519c16a633b4e7183c553dc046453f6" ma:index="36" nillable="true" ma:taxonomy="true" ma:internalName="m519c16a633b4e7183c553dc046453f6" ma:taxonomyFieldName="Cluster" ma:displayName="Cluster" ma:fieldId="{6519c16a-633b-4e71-83c5-53dc046453f6}" ma:sspId="c8812c7e-cc97-4ca4-94bd-8d83d126dc36" ma:termSetId="694af1db-1d64-49bd-9c07-f701fa3d4b7d" ma:anchorId="00000000-0000-0000-0000-000000000000" ma:open="true" ma:isKeyword="false">
      <xsd:complexType>
        <xsd:sequence>
          <xsd:element ref="pc:Terms" minOccurs="0" maxOccurs="1"/>
        </xsd:sequence>
      </xsd:complexType>
    </xsd:element>
    <xsd:element name="NintexExpirationDate" ma:index="38" nillable="true" ma:displayName="Nintex Expiration Date" ma:default="1900-01-01T00:00:00Z" ma:description="Reference date used by document retention schedules. The date is set according to the field defined in the Content Type Grouping list and is set by a console application that runs daily" ma:format="DateOnly" ma:hidden="true" ma:internalName="NintexExpiration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557989f-cbbb-47d4-a9fd-a28dae827f8e" elementFormDefault="qualified">
    <xsd:import namespace="http://schemas.microsoft.com/office/2006/documentManagement/types"/>
    <xsd:import namespace="http://schemas.microsoft.com/office/infopath/2007/PartnerControls"/>
    <xsd:element name="_dlc_DocId" ma:index="39" nillable="true" ma:displayName="Document ID Value" ma:description="The value of the document ID assigned to this item." ma:internalName="_dlc_DocId" ma:readOnly="true">
      <xsd:simpleType>
        <xsd:restriction base="dms:Text"/>
      </xsd:simpleType>
    </xsd:element>
    <xsd:element name="_dlc_DocIdUrl" ma:index="4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mso-contentType ?>
<SharedContentType xmlns="Microsoft.SharePoint.Taxonomy.ContentTypeSync" SourceId="c8812c7e-cc97-4ca4-94bd-8d83d126dc36" ContentTypeId="0x0101004C0ADB98B512A647B4F8E41EE5DB38863C" PreviousValue="false"/>
</file>

<file path=customXml/itemProps1.xml><?xml version="1.0" encoding="utf-8"?>
<ds:datastoreItem xmlns:ds="http://schemas.openxmlformats.org/officeDocument/2006/customXml" ds:itemID="{DA2CF699-7405-4DE9-B188-F86374E3E1F1}">
  <ds:schemaRefs>
    <ds:schemaRef ds:uri="http://schemas.microsoft.com/sharepoint/v3/contenttype/forms"/>
  </ds:schemaRefs>
</ds:datastoreItem>
</file>

<file path=customXml/itemProps2.xml><?xml version="1.0" encoding="utf-8"?>
<ds:datastoreItem xmlns:ds="http://schemas.openxmlformats.org/officeDocument/2006/customXml" ds:itemID="{45E9137F-6756-4FC5-ADFA-C5CD38AB1C76}">
  <ds:schemaRefs>
    <ds:schemaRef ds:uri="http://schemas.microsoft.com/sharepoint/events"/>
  </ds:schemaRefs>
</ds:datastoreItem>
</file>

<file path=customXml/itemProps3.xml><?xml version="1.0" encoding="utf-8"?>
<ds:datastoreItem xmlns:ds="http://schemas.openxmlformats.org/officeDocument/2006/customXml" ds:itemID="{1254056A-5E17-4BA9-AA7F-28C32B9ED1BE}">
  <ds:schemaRefs>
    <ds:schemaRef ds:uri="http://schemas.microsoft.com/office/2006/metadata/longProperties"/>
  </ds:schemaRefs>
</ds:datastoreItem>
</file>

<file path=customXml/itemProps4.xml><?xml version="1.0" encoding="utf-8"?>
<ds:datastoreItem xmlns:ds="http://schemas.openxmlformats.org/officeDocument/2006/customXml" ds:itemID="{CEE4728B-0554-4C2A-889D-A542AA50C0CC}">
  <ds:schemaRefs>
    <ds:schemaRef ds:uri="e557989f-cbbb-47d4-a9fd-a28dae827f8e"/>
    <ds:schemaRef ds:uri="http://www.w3.org/XML/1998/namespace"/>
    <ds:schemaRef ds:uri="f21d76a0-9ad0-4f9b-a3be-283500ead975"/>
    <ds:schemaRef ds:uri="http://purl.org/dc/dcmitype/"/>
    <ds:schemaRef ds:uri="http://schemas.microsoft.com/office/infopath/2007/PartnerControls"/>
    <ds:schemaRef ds:uri="http://purl.org/dc/terms/"/>
    <ds:schemaRef ds:uri="http://purl.org/dc/elements/1.1/"/>
    <ds:schemaRef ds:uri="http://schemas.openxmlformats.org/package/2006/metadata/core-properties"/>
    <ds:schemaRef ds:uri="http://schemas.microsoft.com/office/2006/documentManagement/types"/>
    <ds:schemaRef ds:uri="http://schemas.microsoft.com/office/2006/metadata/properties"/>
  </ds:schemaRefs>
</ds:datastoreItem>
</file>

<file path=customXml/itemProps5.xml><?xml version="1.0" encoding="utf-8"?>
<ds:datastoreItem xmlns:ds="http://schemas.openxmlformats.org/officeDocument/2006/customXml" ds:itemID="{2DA945F7-D532-4AEE-98E6-29D0B08B60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1d76a0-9ad0-4f9b-a3be-283500ead975"/>
    <ds:schemaRef ds:uri="e557989f-cbbb-47d4-a9fd-a28dae827f8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EA6F37D1-6AF5-42F2-9FAB-2EB16EABF460}">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758</TotalTime>
  <Words>512</Words>
  <Application>Microsoft Office PowerPoint</Application>
  <PresentationFormat>On-screen Show (4:3)</PresentationFormat>
  <Paragraphs>58</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NAO_Standard Presentation Template</vt:lpstr>
      <vt:lpstr>National Audit Office Annual Report and Accounts  2013-14</vt:lpstr>
      <vt:lpstr>PowerPoint Presentation</vt:lpstr>
      <vt:lpstr>PowerPoint Presentation</vt:lpstr>
      <vt:lpstr>PowerPoint Presentation</vt:lpstr>
      <vt:lpstr>Focusing on important strategic issues</vt:lpstr>
      <vt:lpstr>The NAO has achieved a lot in 2013-14</vt:lpstr>
      <vt:lpstr>Our work has achieved impact across  the public sector </vt:lpstr>
      <vt:lpstr>Both Parliament and the bodies we audit value the contribution of NAO staff</vt:lpstr>
      <vt:lpstr>Like the bodies we audit, the NAO is making savings</vt:lpstr>
      <vt:lpstr>     Find out more about the work of the National Audit Office in 2013-14 in our Annual Report and Accounts,  available at:   Follow the NAO on Twitter @NAOorguk Sign up for email alerts with NAOdirect NAO videos on YouTube   </vt:lpstr>
    </vt:vector>
  </TitlesOfParts>
  <Company>National Audit Office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for Website (Annual report and accounts)</dc:title>
  <dc:creator>PYKETT, Rachel</dc:creator>
  <cp:lastModifiedBy>Peter Canty</cp:lastModifiedBy>
  <cp:revision>63</cp:revision>
  <cp:lastPrinted>2014-06-06T10:06:54Z</cp:lastPrinted>
  <dcterms:created xsi:type="dcterms:W3CDTF">2013-05-17T09:53:46Z</dcterms:created>
  <dcterms:modified xsi:type="dcterms:W3CDTF">2014-06-09T09:39:58Z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
    <vt:lpwstr>RXQ2VFYEJ5FS-4-352</vt:lpwstr>
  </property>
  <property fmtid="{D5CDD505-2E9C-101B-9397-08002B2CF9AE}" pid="3" name="_dlc_DocIdItemGuid">
    <vt:lpwstr>4b5a5264-f64f-4c0d-8d7f-7b6fc05aa7ed</vt:lpwstr>
  </property>
  <property fmtid="{D5CDD505-2E9C-101B-9397-08002B2CF9AE}" pid="4" name="_dlc_DocIdUrl">
    <vt:lpwstr>http://naotank/Sites/SPG/_layouts/DocIdRedir.aspx?ID=RXQ2VFYEJ5FS-4-352, RXQ2VFYEJ5FS-4-352</vt:lpwstr>
  </property>
  <property fmtid="{D5CDD505-2E9C-101B-9397-08002B2CF9AE}" pid="5" name="a2054fdd19c04267a9aa0e34cd1feefb">
    <vt:lpwstr/>
  </property>
  <property fmtid="{D5CDD505-2E9C-101B-9397-08002B2CF9AE}" pid="6" name="ked9ab204e5a49668c18b0d2692eef1d">
    <vt:lpwstr/>
  </property>
  <property fmtid="{D5CDD505-2E9C-101B-9397-08002B2CF9AE}" pid="7" name="l224d661db2a4435b922e97cf586a621">
    <vt:lpwstr/>
  </property>
  <property fmtid="{D5CDD505-2E9C-101B-9397-08002B2CF9AE}" pid="8" name="CoverageYear">
    <vt:lpwstr>110;#2014|46f82304-6800-40ac-8ac5-52bb2931ef21</vt:lpwstr>
  </property>
  <property fmtid="{D5CDD505-2E9C-101B-9397-08002B2CF9AE}" pid="9" name="Organisation">
    <vt:lpwstr/>
  </property>
  <property fmtid="{D5CDD505-2E9C-101B-9397-08002B2CF9AE}" pid="10" name="NAOSubject">
    <vt:lpwstr>2;#Business reporting|8f965165-620a-486d-8185-f52f8ec8f7da</vt:lpwstr>
  </property>
  <property fmtid="{D5CDD505-2E9C-101B-9397-08002B2CF9AE}" pid="11" name="d78e761506bd4784aeb8e2b66771cf4b">
    <vt:lpwstr/>
  </property>
  <property fmtid="{D5CDD505-2E9C-101B-9397-08002B2CF9AE}" pid="12" name="ef72519f598c4356a64b13123a718f5b">
    <vt:lpwstr/>
  </property>
  <property fmtid="{D5CDD505-2E9C-101B-9397-08002B2CF9AE}" pid="13" name="ContentTypeId">
    <vt:lpwstr>0x0101004C0ADB98B512A647B4F8E41EE5DB38863C007FAAA951F8CDF244803C01A5781182F5</vt:lpwstr>
  </property>
  <property fmtid="{D5CDD505-2E9C-101B-9397-08002B2CF9AE}" pid="14" name="n7563c6dc1fb4a4497bcc2ea7ae3e6fd">
    <vt:lpwstr/>
  </property>
  <property fmtid="{D5CDD505-2E9C-101B-9397-08002B2CF9AE}" pid="15" name="m2e5188e34754b0f9161c83633071070">
    <vt:lpwstr/>
  </property>
  <property fmtid="{D5CDD505-2E9C-101B-9397-08002B2CF9AE}" pid="16" name="Forreviewby">
    <vt:lpwstr/>
  </property>
  <property fmtid="{D5CDD505-2E9C-101B-9397-08002B2CF9AE}" pid="17" name="me59d2f140cf40479d72d98c10356a85">
    <vt:lpwstr/>
  </property>
  <property fmtid="{D5CDD505-2E9C-101B-9397-08002B2CF9AE}" pid="18" name="g608b6bb0bb74d619d4136e40401d1df">
    <vt:lpwstr/>
  </property>
  <property fmtid="{D5CDD505-2E9C-101B-9397-08002B2CF9AE}" pid="19" name="display_urn:schemas-microsoft-com:office:office#Editor">
    <vt:lpwstr>COCKMAN, Hannah</vt:lpwstr>
  </property>
  <property fmtid="{D5CDD505-2E9C-101B-9397-08002B2CF9AE}" pid="20" name="ImpactYear">
    <vt:lpwstr/>
  </property>
  <property fmtid="{D5CDD505-2E9C-101B-9397-08002B2CF9AE}" pid="21" name="CorporateTeam">
    <vt:lpwstr/>
  </property>
  <property fmtid="{D5CDD505-2E9C-101B-9397-08002B2CF9AE}" pid="22" name="GuidanceType">
    <vt:lpwstr/>
  </property>
  <property fmtid="{D5CDD505-2E9C-101B-9397-08002B2CF9AE}" pid="23" name="ReasonforBriefing">
    <vt:lpwstr/>
  </property>
  <property fmtid="{D5CDD505-2E9C-101B-9397-08002B2CF9AE}" pid="24" name="CoverageQuarter">
    <vt:lpwstr/>
  </property>
  <property fmtid="{D5CDD505-2E9C-101B-9397-08002B2CF9AE}" pid="25" name="NAOAudience">
    <vt:lpwstr/>
  </property>
  <property fmtid="{D5CDD505-2E9C-101B-9397-08002B2CF9AE}" pid="26" name="ClientName">
    <vt:lpwstr/>
  </property>
  <property fmtid="{D5CDD505-2E9C-101B-9397-08002B2CF9AE}" pid="27" name="ProjectStage">
    <vt:lpwstr/>
  </property>
  <property fmtid="{D5CDD505-2E9C-101B-9397-08002B2CF9AE}" pid="28" name="Cluster">
    <vt:lpwstr/>
  </property>
  <property fmtid="{D5CDD505-2E9C-101B-9397-08002B2CF9AE}" pid="29" name="CoverageMonth">
    <vt:lpwstr/>
  </property>
  <property fmtid="{D5CDD505-2E9C-101B-9397-08002B2CF9AE}" pid="30" name="AssignmentName">
    <vt:lpwstr/>
  </property>
  <property fmtid="{D5CDD505-2E9C-101B-9397-08002B2CF9AE}" pid="31" name="CommunicationType">
    <vt:lpwstr/>
  </property>
  <property fmtid="{D5CDD505-2E9C-101B-9397-08002B2CF9AE}" pid="32" name="Stakeholder">
    <vt:lpwstr/>
  </property>
  <property fmtid="{D5CDD505-2E9C-101B-9397-08002B2CF9AE}" pid="33" name="Topic">
    <vt:lpwstr/>
  </property>
  <property fmtid="{D5CDD505-2E9C-101B-9397-08002B2CF9AE}" pid="34" name="c667d297458e49a89b240a0a8d2a741a">
    <vt:lpwstr/>
  </property>
  <property fmtid="{D5CDD505-2E9C-101B-9397-08002B2CF9AE}" pid="35" name="m144ead3e39048429749e8506bef6415">
    <vt:lpwstr/>
  </property>
  <property fmtid="{D5CDD505-2E9C-101B-9397-08002B2CF9AE}" pid="36" name="d4f4f8d1b6144dce862ae38156ce3da3">
    <vt:lpwstr/>
  </property>
  <property fmtid="{D5CDD505-2E9C-101B-9397-08002B2CF9AE}" pid="37" name="o1b39ff6eb174deca6f0776caf90966c">
    <vt:lpwstr/>
  </property>
  <property fmtid="{D5CDD505-2E9C-101B-9397-08002B2CF9AE}" pid="38" name="mdc53d4331ad4265b1e00c19732e6a24">
    <vt:lpwstr/>
  </property>
  <property fmtid="{D5CDD505-2E9C-101B-9397-08002B2CF9AE}" pid="39" name="Issuedby">
    <vt:lpwstr/>
  </property>
  <property fmtid="{D5CDD505-2E9C-101B-9397-08002B2CF9AE}" pid="40" name="Country">
    <vt:lpwstr/>
  </property>
  <property fmtid="{D5CDD505-2E9C-101B-9397-08002B2CF9AE}" pid="41" name="ad329ac7533946ffa4c78246c85932a0">
    <vt:lpwstr/>
  </property>
  <property fmtid="{D5CDD505-2E9C-101B-9397-08002B2CF9AE}" pid="42" name="df8b43f6c8a44e94aac56aa2ad0bbe97">
    <vt:lpwstr/>
  </property>
  <property fmtid="{D5CDD505-2E9C-101B-9397-08002B2CF9AE}" pid="43" name="Legislationname">
    <vt:lpwstr/>
  </property>
  <property fmtid="{D5CDD505-2E9C-101B-9397-08002B2CF9AE}" pid="44" name="n89f1c10659d42cb91f112ad2f8b0bea">
    <vt:lpwstr/>
  </property>
  <property fmtid="{D5CDD505-2E9C-101B-9397-08002B2CF9AE}" pid="45" name="ProductType">
    <vt:lpwstr/>
  </property>
  <property fmtid="{D5CDD505-2E9C-101B-9397-08002B2CF9AE}" pid="46" name="Liaisonwith">
    <vt:lpwstr/>
  </property>
  <property fmtid="{D5CDD505-2E9C-101B-9397-08002B2CF9AE}" pid="47" name="ProductName">
    <vt:lpwstr/>
  </property>
  <property fmtid="{D5CDD505-2E9C-101B-9397-08002B2CF9AE}" pid="48" name="TeamAdminType">
    <vt:lpwstr/>
  </property>
</Properties>
</file>