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
  </p:notesMasterIdLst>
  <p:sldIdLst>
    <p:sldId id="259" r:id="rId3"/>
    <p:sldId id="257" r:id="rId4"/>
    <p:sldId id="260" r:id="rId5"/>
  </p:sldIdLst>
  <p:sldSz cx="9144000" cy="6858000" type="screen4x3"/>
  <p:notesSz cx="6718300" cy="9867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970" y="-62"/>
      </p:cViewPr>
      <p:guideLst>
        <p:guide orient="horz" pos="669"/>
        <p:guide orient="horz" pos="386"/>
        <p:guide orient="horz" pos="1340"/>
        <p:guide pos="3923"/>
        <p:guide pos="2290"/>
        <p:guide pos="228"/>
        <p:guide pos="5481"/>
        <p:guide pos="21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1263" cy="49339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05483" y="0"/>
            <a:ext cx="2911263" cy="493395"/>
          </a:xfrm>
          <a:prstGeom prst="rect">
            <a:avLst/>
          </a:prstGeom>
        </p:spPr>
        <p:txBody>
          <a:bodyPr vert="horz" lIns="91440" tIns="45720" rIns="91440" bIns="45720" rtlCol="0"/>
          <a:lstStyle>
            <a:lvl1pPr algn="r">
              <a:defRPr sz="1200"/>
            </a:lvl1pPr>
          </a:lstStyle>
          <a:p>
            <a:fld id="{A91EB711-59FC-401C-A86A-0DAA5B5E0CCC}" type="datetimeFigureOut">
              <a:rPr lang="en-GB" smtClean="0"/>
              <a:t>15/08/2014</a:t>
            </a:fld>
            <a:endParaRPr lang="en-GB"/>
          </a:p>
        </p:txBody>
      </p:sp>
      <p:sp>
        <p:nvSpPr>
          <p:cNvPr id="4" name="Slide Image Placeholder 3"/>
          <p:cNvSpPr>
            <a:spLocks noGrp="1" noRot="1" noChangeAspect="1"/>
          </p:cNvSpPr>
          <p:nvPr>
            <p:ph type="sldImg" idx="2"/>
          </p:nvPr>
        </p:nvSpPr>
        <p:spPr>
          <a:xfrm>
            <a:off x="892175" y="741363"/>
            <a:ext cx="4933950" cy="37004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1830" y="4687253"/>
            <a:ext cx="5374640" cy="444055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372793"/>
            <a:ext cx="2911263" cy="49339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05483" y="9372793"/>
            <a:ext cx="2911263" cy="493395"/>
          </a:xfrm>
          <a:prstGeom prst="rect">
            <a:avLst/>
          </a:prstGeom>
        </p:spPr>
        <p:txBody>
          <a:bodyPr vert="horz" lIns="91440" tIns="45720" rIns="91440" bIns="45720" rtlCol="0" anchor="b"/>
          <a:lstStyle>
            <a:lvl1pPr algn="r">
              <a:defRPr sz="1200"/>
            </a:lvl1pPr>
          </a:lstStyle>
          <a:p>
            <a:fld id="{F89A35FB-CB7E-44F1-81AE-A7226E69C774}" type="slidenum">
              <a:rPr lang="en-GB" smtClean="0"/>
              <a:t>‹#›</a:t>
            </a:fld>
            <a:endParaRPr lang="en-GB"/>
          </a:p>
        </p:txBody>
      </p:sp>
    </p:spTree>
    <p:extLst>
      <p:ext uri="{BB962C8B-B14F-4D97-AF65-F5344CB8AC3E}">
        <p14:creationId xmlns:p14="http://schemas.microsoft.com/office/powerpoint/2010/main" val="91301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9A35FB-CB7E-44F1-81AE-A7226E69C774}" type="slidenum">
              <a:rPr lang="en-GB" smtClean="0"/>
              <a:t>3</a:t>
            </a:fld>
            <a:endParaRPr lang="en-GB"/>
          </a:p>
        </p:txBody>
      </p:sp>
    </p:spTree>
    <p:extLst>
      <p:ext uri="{BB962C8B-B14F-4D97-AF65-F5344CB8AC3E}">
        <p14:creationId xmlns:p14="http://schemas.microsoft.com/office/powerpoint/2010/main" val="1816777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853DCD-569C-4BBC-A67B-B3CEA3BD17C5}" type="datetimeFigureOut">
              <a:rPr lang="en-GB" smtClean="0"/>
              <a:t>15/08/2014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64889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853DCD-569C-4BBC-A67B-B3CEA3BD17C5}" type="datetimeFigureOut">
              <a:rPr lang="en-GB" smtClean="0"/>
              <a:t>15/08/2014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43314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853DCD-569C-4BBC-A67B-B3CEA3BD17C5}" type="datetimeFigureOut">
              <a:rPr lang="en-GB" smtClean="0"/>
              <a:t>15/08/2014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2264665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0063" y="3016697"/>
            <a:ext cx="7772400" cy="1470025"/>
          </a:xfrm>
        </p:spPr>
        <p:txBody>
          <a:bodyPr anchor="t">
            <a:normAutofit/>
          </a:bodyPr>
          <a:lstStyle>
            <a:lvl1pPr algn="l">
              <a:defRPr sz="2400" b="1">
                <a:solidFill>
                  <a:schemeClr val="tx1"/>
                </a:solidFill>
              </a:defRPr>
            </a:lvl1pPr>
          </a:lstStyle>
          <a:p>
            <a:r>
              <a:rPr lang="en-US" dirty="0" smtClean="0"/>
              <a:t>Click to edit Master title style</a:t>
            </a:r>
            <a:br>
              <a:rPr lang="en-US" dirty="0" smtClean="0"/>
            </a:br>
            <a:endParaRPr lang="en-GB" dirty="0"/>
          </a:p>
        </p:txBody>
      </p:sp>
      <p:sp>
        <p:nvSpPr>
          <p:cNvPr id="3" name="Subtitle 2"/>
          <p:cNvSpPr>
            <a:spLocks noGrp="1"/>
          </p:cNvSpPr>
          <p:nvPr>
            <p:ph type="subTitle" idx="1"/>
          </p:nvPr>
        </p:nvSpPr>
        <p:spPr>
          <a:xfrm>
            <a:off x="230063" y="4066953"/>
            <a:ext cx="6400800" cy="834656"/>
          </a:xfrm>
        </p:spPr>
        <p:txBody>
          <a:bodyPr>
            <a:normAutofit/>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5" name="Footer Placeholder 4"/>
          <p:cNvSpPr>
            <a:spLocks noGrp="1"/>
          </p:cNvSpPr>
          <p:nvPr>
            <p:ph type="ftr" sz="quarter" idx="11"/>
          </p:nvPr>
        </p:nvSpPr>
        <p:spPr/>
        <p:txBody>
          <a:bodyPr/>
          <a:lstStyle/>
          <a:p>
            <a:r>
              <a:rPr lang="en-GB" smtClean="0"/>
              <a:t>PROTECT - AUDIT</a:t>
            </a:r>
            <a:endParaRPr lang="en-GB"/>
          </a:p>
        </p:txBody>
      </p:sp>
      <p:sp>
        <p:nvSpPr>
          <p:cNvPr id="6" name="Slide Number Placeholder 5"/>
          <p:cNvSpPr>
            <a:spLocks noGrp="1"/>
          </p:cNvSpPr>
          <p:nvPr>
            <p:ph type="sldNum" sz="quarter" idx="12"/>
          </p:nvPr>
        </p:nvSpPr>
        <p:spPr/>
        <p:txBody>
          <a:bodyPr/>
          <a:lstStyle/>
          <a:p>
            <a:fld id="{CD3940CD-539F-487E-98A3-9687AD8A8414}" type="slidenum">
              <a:rPr lang="en-GB" smtClean="0">
                <a:solidFill>
                  <a:prstClr val="black">
                    <a:tint val="75000"/>
                  </a:prstClr>
                </a:solidFill>
              </a:rPr>
              <a:pPr/>
              <a:t>‹#›</a:t>
            </a:fld>
            <a:endParaRPr lang="en-GB">
              <a:solidFill>
                <a:prstClr val="black">
                  <a:tint val="75000"/>
                </a:prstClr>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62641" y="332656"/>
            <a:ext cx="3524742" cy="609685"/>
          </a:xfrm>
          <a:prstGeom prst="rect">
            <a:avLst/>
          </a:prstGeom>
        </p:spPr>
      </p:pic>
    </p:spTree>
    <p:extLst>
      <p:ext uri="{BB962C8B-B14F-4D97-AF65-F5344CB8AC3E}">
        <p14:creationId xmlns:p14="http://schemas.microsoft.com/office/powerpoint/2010/main" val="226709155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4pPr>
              <a:lnSpc>
                <a:spcPct val="150000"/>
              </a:lnSpc>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11"/>
          </p:nvPr>
        </p:nvSpPr>
        <p:spPr/>
        <p:txBody>
          <a:bodyPr/>
          <a:lstStyle/>
          <a:p>
            <a:r>
              <a:rPr lang="en-GB" smtClean="0"/>
              <a:t>PROTECT - AUDIT</a:t>
            </a:r>
            <a:endParaRPr lang="en-GB"/>
          </a:p>
        </p:txBody>
      </p:sp>
      <p:sp>
        <p:nvSpPr>
          <p:cNvPr id="6" name="Slide Number Placeholder 5"/>
          <p:cNvSpPr>
            <a:spLocks noGrp="1"/>
          </p:cNvSpPr>
          <p:nvPr>
            <p:ph type="sldNum" sz="quarter" idx="12"/>
          </p:nvPr>
        </p:nvSpPr>
        <p:spPr/>
        <p:txBody>
          <a:bodyPr/>
          <a:lstStyle/>
          <a:p>
            <a:fld id="{CD3940CD-539F-487E-98A3-9687AD8A841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171796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234950" y="1095374"/>
            <a:ext cx="7289799" cy="5243513"/>
          </a:xfrm>
        </p:spPr>
        <p:txBody>
          <a:bodyPr>
            <a:noAutofit/>
          </a:bodyPr>
          <a:lstStyle>
            <a:lvl1pPr marL="266700" indent="-266700">
              <a:lnSpc>
                <a:spcPct val="100000"/>
              </a:lnSpc>
              <a:spcBef>
                <a:spcPts val="1000"/>
              </a:spcBef>
              <a:buFont typeface="Arial" panose="020B0604020202020204" pitchFamily="34" charset="0"/>
              <a:buChar char="●"/>
              <a:tabLst>
                <a:tab pos="266700" algn="l"/>
              </a:tabLst>
              <a:defRPr sz="1200" b="0"/>
            </a:lvl1pPr>
            <a:lvl2pPr marL="714375" indent="-354013">
              <a:lnSpc>
                <a:spcPct val="100000"/>
              </a:lnSpc>
              <a:spcBef>
                <a:spcPts val="1000"/>
              </a:spcBef>
              <a:buFont typeface="Arial" panose="020B0604020202020204" pitchFamily="34" charset="0"/>
              <a:buChar char="−"/>
              <a:defRPr lang="en-US" dirty="0" smtClean="0"/>
            </a:lvl2pPr>
            <a:lvl3pPr marL="1076325" indent="-358775">
              <a:lnSpc>
                <a:spcPct val="100000"/>
              </a:lnSpc>
              <a:spcBef>
                <a:spcPts val="1000"/>
              </a:spcBef>
              <a:buFont typeface="Arial" panose="020B0604020202020204" pitchFamily="34" charset="0"/>
              <a:buChar char="•"/>
              <a:defRPr lang="en-US" dirty="0" smtClean="0"/>
            </a:lvl3pPr>
            <a:lvl4pPr marL="1254125" indent="-179388">
              <a:lnSpc>
                <a:spcPct val="100000"/>
              </a:lnSpc>
              <a:spcBef>
                <a:spcPts val="1000"/>
              </a:spcBef>
              <a:defRPr lang="en-US" dirty="0" smtClean="0"/>
            </a:lvl4pPr>
            <a:lvl5pPr marL="1701800" indent="-179388">
              <a:lnSpc>
                <a:spcPct val="100000"/>
              </a:lnSpc>
              <a:spcBef>
                <a:spcPts val="1000"/>
              </a:spcBef>
              <a:tabLst/>
              <a:defRPr lang="en-GB"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11"/>
          </p:nvPr>
        </p:nvSpPr>
        <p:spPr/>
        <p:txBody>
          <a:bodyPr/>
          <a:lstStyle/>
          <a:p>
            <a:r>
              <a:rPr lang="en-GB" smtClean="0"/>
              <a:t>PROTECT - AUDIT</a:t>
            </a:r>
            <a:endParaRPr lang="en-GB"/>
          </a:p>
        </p:txBody>
      </p:sp>
      <p:sp>
        <p:nvSpPr>
          <p:cNvPr id="6" name="Slide Number Placeholder 5"/>
          <p:cNvSpPr>
            <a:spLocks noGrp="1"/>
          </p:cNvSpPr>
          <p:nvPr>
            <p:ph type="sldNum" sz="quarter" idx="12"/>
          </p:nvPr>
        </p:nvSpPr>
        <p:spPr/>
        <p:txBody>
          <a:bodyPr/>
          <a:lstStyle/>
          <a:p>
            <a:fld id="{CD3940CD-539F-487E-98A3-9687AD8A841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435382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rPr lang="en-GB" smtClean="0"/>
              <a:t>PROTECT - AUDIT</a:t>
            </a:r>
            <a:endParaRPr lang="en-GB" dirty="0"/>
          </a:p>
        </p:txBody>
      </p:sp>
      <p:sp>
        <p:nvSpPr>
          <p:cNvPr id="4" name="Slide Number Placeholder 3"/>
          <p:cNvSpPr>
            <a:spLocks noGrp="1"/>
          </p:cNvSpPr>
          <p:nvPr>
            <p:ph type="sldNum" sz="quarter" idx="11"/>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sp>
        <p:nvSpPr>
          <p:cNvPr id="5" name="Content Placeholder 3"/>
          <p:cNvSpPr>
            <a:spLocks noGrp="1"/>
          </p:cNvSpPr>
          <p:nvPr>
            <p:ph sz="half" idx="2"/>
          </p:nvPr>
        </p:nvSpPr>
        <p:spPr>
          <a:xfrm>
            <a:off x="234950" y="1095374"/>
            <a:ext cx="4122706" cy="5243513"/>
          </a:xfrm>
        </p:spPr>
        <p:txBody>
          <a:bodyPr/>
          <a:lstStyle>
            <a:lvl1pPr>
              <a:defRPr sz="1200" b="0"/>
            </a:lvl1pPr>
            <a:lvl2pPr>
              <a:spcBef>
                <a:spcPts val="1000"/>
              </a:spcBef>
              <a:defRPr sz="1000"/>
            </a:lvl2pPr>
            <a:lvl3pPr>
              <a:spcBef>
                <a:spcPts val="1000"/>
              </a:spcBef>
              <a:defRPr sz="1000"/>
            </a:lvl3pPr>
            <a:lvl4pPr>
              <a:spcBef>
                <a:spcPts val="1000"/>
              </a:spcBef>
              <a:defRPr sz="1000"/>
            </a:lvl4pPr>
            <a:lvl5pPr>
              <a:spcBef>
                <a:spcPts val="1000"/>
              </a:spcBef>
              <a:defRPr sz="1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Placeholder 5"/>
          <p:cNvSpPr>
            <a:spLocks noGrp="1"/>
          </p:cNvSpPr>
          <p:nvPr>
            <p:ph sz="quarter" idx="4"/>
          </p:nvPr>
        </p:nvSpPr>
        <p:spPr>
          <a:xfrm>
            <a:off x="4713288" y="1095374"/>
            <a:ext cx="4124325" cy="5243513"/>
          </a:xfrm>
        </p:spPr>
        <p:txBody>
          <a:bodyPr/>
          <a:lstStyle>
            <a:lvl1pPr>
              <a:defRPr sz="1600"/>
            </a:lvl1pPr>
            <a:lvl2pPr>
              <a:spcBef>
                <a:spcPts val="1000"/>
              </a:spcBef>
              <a:defRPr sz="1000"/>
            </a:lvl2pPr>
            <a:lvl3pPr>
              <a:spcBef>
                <a:spcPts val="1000"/>
              </a:spcBef>
              <a:defRPr sz="1000"/>
            </a:lvl3pPr>
            <a:lvl4pPr>
              <a:spcBef>
                <a:spcPts val="1000"/>
              </a:spcBef>
              <a:defRPr sz="1000"/>
            </a:lvl4pPr>
            <a:lvl5pPr>
              <a:spcBef>
                <a:spcPts val="1000"/>
              </a:spcBef>
              <a:defRPr sz="1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85595050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rPr lang="en-GB" smtClean="0"/>
              <a:t>PROTECT - AUDIT</a:t>
            </a:r>
            <a:endParaRPr lang="en-GB" dirty="0"/>
          </a:p>
        </p:txBody>
      </p:sp>
      <p:sp>
        <p:nvSpPr>
          <p:cNvPr id="4" name="Slide Number Placeholder 3"/>
          <p:cNvSpPr>
            <a:spLocks noGrp="1"/>
          </p:cNvSpPr>
          <p:nvPr>
            <p:ph type="sldNum" sz="quarter" idx="11"/>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136867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style - for reference only">
    <p:spTree>
      <p:nvGrpSpPr>
        <p:cNvPr id="1" name=""/>
        <p:cNvGrpSpPr/>
        <p:nvPr/>
      </p:nvGrpSpPr>
      <p:grpSpPr>
        <a:xfrm>
          <a:off x="0" y="0"/>
          <a:ext cx="0" cy="0"/>
          <a:chOff x="0" y="0"/>
          <a:chExt cx="0" cy="0"/>
        </a:xfrm>
      </p:grpSpPr>
      <p:sp>
        <p:nvSpPr>
          <p:cNvPr id="8" name="Table Placeholder 7"/>
          <p:cNvSpPr>
            <a:spLocks noGrp="1"/>
          </p:cNvSpPr>
          <p:nvPr>
            <p:ph type="tbl" sz="quarter" idx="12"/>
          </p:nvPr>
        </p:nvSpPr>
        <p:spPr>
          <a:xfrm>
            <a:off x="238125" y="1093304"/>
            <a:ext cx="8616950" cy="5167796"/>
          </a:xfrm>
        </p:spPr>
        <p:txBody>
          <a:bodyPr/>
          <a:lstStyle/>
          <a:p>
            <a:r>
              <a:rPr lang="en-US" smtClean="0"/>
              <a:t>Click icon to add table</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
        <p:nvSpPr>
          <p:cNvPr id="3" name="Footer Placeholder 2"/>
          <p:cNvSpPr>
            <a:spLocks noGrp="1"/>
          </p:cNvSpPr>
          <p:nvPr>
            <p:ph type="ftr" sz="quarter" idx="10"/>
          </p:nvPr>
        </p:nvSpPr>
        <p:spPr/>
        <p:txBody>
          <a:bodyPr/>
          <a:lstStyle/>
          <a:p>
            <a:r>
              <a:rPr lang="en-GB" smtClean="0"/>
              <a:t>PROTECT - AUDIT</a:t>
            </a:r>
            <a:endParaRPr lang="en-GB" dirty="0"/>
          </a:p>
        </p:txBody>
      </p:sp>
      <p:sp>
        <p:nvSpPr>
          <p:cNvPr id="4" name="Slide Number Placeholder 3"/>
          <p:cNvSpPr>
            <a:spLocks noGrp="1"/>
          </p:cNvSpPr>
          <p:nvPr>
            <p:ph type="sldNum" sz="quarter" idx="11"/>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graphicFrame>
        <p:nvGraphicFramePr>
          <p:cNvPr id="10" name="Table Placeholder 7"/>
          <p:cNvGraphicFramePr>
            <a:graphicFrameLocks/>
          </p:cNvGraphicFramePr>
          <p:nvPr userDrawn="1">
            <p:extLst>
              <p:ext uri="{D42A27DB-BD31-4B8C-83A1-F6EECF244321}">
                <p14:modId xmlns:p14="http://schemas.microsoft.com/office/powerpoint/2010/main" val="2077889517"/>
              </p:ext>
            </p:extLst>
          </p:nvPr>
        </p:nvGraphicFramePr>
        <p:xfrm>
          <a:off x="238125" y="4184858"/>
          <a:ext cx="8616950" cy="1854200"/>
        </p:xfrm>
        <a:graphic>
          <a:graphicData uri="http://schemas.openxmlformats.org/drawingml/2006/table">
            <a:tbl>
              <a:tblPr firstRow="1" lastRow="1" lastCol="1" bandRow="1" bandCol="1">
                <a:tableStyleId>{0E3FDE45-AF77-4B5C-9715-49D594BDF05E}</a:tableStyleId>
              </a:tblPr>
              <a:tblGrid>
                <a:gridCol w="1723390"/>
                <a:gridCol w="1723390"/>
                <a:gridCol w="1723390"/>
                <a:gridCol w="1723390"/>
                <a:gridCol w="1723390"/>
              </a:tblGrid>
              <a:tr h="370840">
                <a:tc>
                  <a:txBody>
                    <a:bodyPr/>
                    <a:lstStyle/>
                    <a:p>
                      <a:r>
                        <a:rPr lang="en-GB" sz="1200" dirty="0" smtClean="0">
                          <a:latin typeface="Arial" panose="020B0604020202020204" pitchFamily="34" charset="0"/>
                          <a:cs typeface="Arial" panose="020B0604020202020204" pitchFamily="34" charset="0"/>
                        </a:rPr>
                        <a:t>Insert</a:t>
                      </a:r>
                      <a:r>
                        <a:rPr lang="en-GB" sz="1200" baseline="0" dirty="0" smtClean="0">
                          <a:latin typeface="Arial" panose="020B0604020202020204" pitchFamily="34" charset="0"/>
                          <a:cs typeface="Arial" panose="020B0604020202020204" pitchFamily="34" charset="0"/>
                        </a:rPr>
                        <a:t> title</a:t>
                      </a:r>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smtClean="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smtClean="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smtClean="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smtClean="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smtClean="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smtClean="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smtClean="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smtClean="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r>
            </a:tbl>
          </a:graphicData>
        </a:graphic>
      </p:graphicFrame>
    </p:spTree>
    <p:extLst>
      <p:ext uri="{BB962C8B-B14F-4D97-AF65-F5344CB8AC3E}">
        <p14:creationId xmlns:p14="http://schemas.microsoft.com/office/powerpoint/2010/main" val="13296730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853DCD-569C-4BBC-A67B-B3CEA3BD17C5}" type="datetimeFigureOut">
              <a:rPr lang="en-GB" smtClean="0"/>
              <a:t>15/08/2014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1256031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853DCD-569C-4BBC-A67B-B3CEA3BD17C5}" type="datetimeFigureOut">
              <a:rPr lang="en-GB" smtClean="0"/>
              <a:t>15/08/2014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4269756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853DCD-569C-4BBC-A67B-B3CEA3BD17C5}" type="datetimeFigureOut">
              <a:rPr lang="en-GB" smtClean="0"/>
              <a:t>15/08/2014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668378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853DCD-569C-4BBC-A67B-B3CEA3BD17C5}" type="datetimeFigureOut">
              <a:rPr lang="en-GB" smtClean="0"/>
              <a:t>15/08/2014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304388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853DCD-569C-4BBC-A67B-B3CEA3BD17C5}" type="datetimeFigureOut">
              <a:rPr lang="en-GB" smtClean="0"/>
              <a:t>15/08/2014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152642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853DCD-569C-4BBC-A67B-B3CEA3BD17C5}" type="datetimeFigureOut">
              <a:rPr lang="en-GB" smtClean="0"/>
              <a:t>15/08/2014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178518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853DCD-569C-4BBC-A67B-B3CEA3BD17C5}" type="datetimeFigureOut">
              <a:rPr lang="en-GB" smtClean="0"/>
              <a:t>15/08/2014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219585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853DCD-569C-4BBC-A67B-B3CEA3BD17C5}" type="datetimeFigureOut">
              <a:rPr lang="en-GB" smtClean="0"/>
              <a:t>15/08/2014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3381FE-E05A-4B83-A605-1D4D5D67AF14}" type="slidenum">
              <a:rPr lang="en-GB" smtClean="0"/>
              <a:t>‹#›</a:t>
            </a:fld>
            <a:endParaRPr lang="en-GB"/>
          </a:p>
        </p:txBody>
      </p:sp>
    </p:spTree>
    <p:extLst>
      <p:ext uri="{BB962C8B-B14F-4D97-AF65-F5344CB8AC3E}">
        <p14:creationId xmlns:p14="http://schemas.microsoft.com/office/powerpoint/2010/main" val="116409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53DCD-569C-4BBC-A67B-B3CEA3BD17C5}" type="datetimeFigureOut">
              <a:rPr lang="en-GB" smtClean="0"/>
              <a:t>15/08/2014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381FE-E05A-4B83-A605-1D4D5D67AF14}" type="slidenum">
              <a:rPr lang="en-GB" smtClean="0"/>
              <a:t>‹#›</a:t>
            </a:fld>
            <a:endParaRPr lang="en-GB"/>
          </a:p>
        </p:txBody>
      </p:sp>
    </p:spTree>
    <p:extLst>
      <p:ext uri="{BB962C8B-B14F-4D97-AF65-F5344CB8AC3E}">
        <p14:creationId xmlns:p14="http://schemas.microsoft.com/office/powerpoint/2010/main" val="924021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4950" y="366712"/>
            <a:ext cx="8602663" cy="1050925"/>
          </a:xfrm>
          <a:prstGeom prst="rect">
            <a:avLst/>
          </a:prstGeom>
        </p:spPr>
        <p:txBody>
          <a:bodyPr vert="horz" lIns="91440" tIns="45720" rIns="91440" bIns="45720" rtlCol="0" anchor="t">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234951" y="1095376"/>
            <a:ext cx="7289378" cy="524351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3"/>
          </p:nvPr>
        </p:nvSpPr>
        <p:spPr>
          <a:xfrm>
            <a:off x="3133725" y="6419428"/>
            <a:ext cx="2895600" cy="365125"/>
          </a:xfrm>
          <a:prstGeom prst="rect">
            <a:avLst/>
          </a:prstGeom>
        </p:spPr>
        <p:txBody>
          <a:bodyPr vert="horz" lIns="91440" tIns="45720" rIns="91440" bIns="45720" rtlCol="0" anchor="ctr"/>
          <a:lstStyle>
            <a:lvl1pPr algn="ctr">
              <a:defRPr sz="1000">
                <a:solidFill>
                  <a:srgbClr val="FF0000"/>
                </a:solidFill>
                <a:latin typeface="Arial" pitchFamily="34" charset="0"/>
                <a:cs typeface="Arial" pitchFamily="34" charset="0"/>
              </a:defRPr>
            </a:lvl1pPr>
          </a:lstStyle>
          <a:p>
            <a:r>
              <a:rPr lang="en-GB" dirty="0" smtClean="0"/>
              <a:t>PROTECT - AUDIT</a:t>
            </a:r>
            <a:endParaRPr lang="en-GB" dirty="0"/>
          </a:p>
        </p:txBody>
      </p:sp>
      <p:sp>
        <p:nvSpPr>
          <p:cNvPr id="6" name="Slide Number Placeholder 5"/>
          <p:cNvSpPr>
            <a:spLocks noGrp="1"/>
          </p:cNvSpPr>
          <p:nvPr>
            <p:ph type="sldNum" sz="quarter" idx="4"/>
          </p:nvPr>
        </p:nvSpPr>
        <p:spPr>
          <a:xfrm>
            <a:off x="179512" y="6419428"/>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pic>
        <p:nvPicPr>
          <p:cNvPr id="7" name="Picture 6"/>
          <p:cNvPicPr/>
          <p:nvPr/>
        </p:nvPicPr>
        <p:blipFill>
          <a:blip r:embed="rId8" cstate="print">
            <a:extLst>
              <a:ext uri="{28A0092B-C50C-407E-A947-70E740481C1C}">
                <a14:useLocalDpi xmlns:a14="http://schemas.microsoft.com/office/drawing/2010/main" val="0"/>
              </a:ext>
            </a:extLst>
          </a:blip>
          <a:stretch>
            <a:fillRect/>
          </a:stretch>
        </p:blipFill>
        <p:spPr>
          <a:xfrm>
            <a:off x="7524328" y="6504846"/>
            <a:ext cx="1368152" cy="236521"/>
          </a:xfrm>
          <a:prstGeom prst="rect">
            <a:avLst/>
          </a:prstGeom>
        </p:spPr>
      </p:pic>
    </p:spTree>
    <p:extLst>
      <p:ext uri="{BB962C8B-B14F-4D97-AF65-F5344CB8AC3E}">
        <p14:creationId xmlns:p14="http://schemas.microsoft.com/office/powerpoint/2010/main" val="592530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hdr="0" dt="0"/>
  <p:txStyles>
    <p:titleStyle>
      <a:lvl1pPr algn="l" defTabSz="914400" rtl="0" eaLnBrk="1" latinLnBrk="0" hangingPunct="1">
        <a:spcBef>
          <a:spcPct val="0"/>
        </a:spcBef>
        <a:buNone/>
        <a:defRPr sz="2400" b="1" kern="1200">
          <a:solidFill>
            <a:schemeClr val="tx1"/>
          </a:solidFill>
          <a:latin typeface="Arial" pitchFamily="34" charset="0"/>
          <a:ea typeface="+mj-ea"/>
          <a:cs typeface="Arial" pitchFamily="34" charset="0"/>
        </a:defRPr>
      </a:lvl1pPr>
    </p:titleStyle>
    <p:bodyStyle>
      <a:lvl1pPr marL="0" indent="0" algn="l" defTabSz="914400" rtl="0" eaLnBrk="1" latinLnBrk="0" hangingPunct="1">
        <a:lnSpc>
          <a:spcPct val="100000"/>
        </a:lnSpc>
        <a:spcBef>
          <a:spcPct val="20000"/>
        </a:spcBef>
        <a:buFont typeface="Arial" pitchFamily="34" charset="0"/>
        <a:buNone/>
        <a:defRPr sz="1600" b="1" kern="1200">
          <a:solidFill>
            <a:schemeClr val="tx1"/>
          </a:solidFill>
          <a:latin typeface="Arial" pitchFamily="34" charset="0"/>
          <a:ea typeface="+mn-ea"/>
          <a:cs typeface="Arial" pitchFamily="34" charset="0"/>
        </a:defRPr>
      </a:lvl1pPr>
      <a:lvl2pPr marL="449263" indent="-271463" algn="l" defTabSz="914400" rtl="0" eaLnBrk="1" latinLnBrk="0" hangingPunct="1">
        <a:lnSpc>
          <a:spcPct val="100000"/>
        </a:lnSpc>
        <a:spcBef>
          <a:spcPct val="20000"/>
        </a:spcBef>
        <a:buSzPct val="100000"/>
        <a:buFont typeface="Arial" panose="020B0604020202020204" pitchFamily="34" charset="0"/>
        <a:buChar char="●"/>
        <a:defRPr sz="1200" kern="1200">
          <a:solidFill>
            <a:schemeClr val="tx1"/>
          </a:solidFill>
          <a:latin typeface="Arial" pitchFamily="34" charset="0"/>
          <a:ea typeface="+mn-ea"/>
          <a:cs typeface="Arial" pitchFamily="34" charset="0"/>
        </a:defRPr>
      </a:lvl2pPr>
      <a:lvl3pPr marL="984250" indent="-266700" algn="l" defTabSz="914400" rtl="0" eaLnBrk="1" latinLnBrk="0" hangingPunct="1">
        <a:lnSpc>
          <a:spcPct val="100000"/>
        </a:lnSpc>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1435100" indent="-266700" algn="l" defTabSz="914400" rtl="0" eaLnBrk="1" latinLnBrk="0" hangingPunct="1">
        <a:lnSpc>
          <a:spcPct val="100000"/>
        </a:lnSpc>
        <a:spcBef>
          <a:spcPct val="20000"/>
        </a:spcBef>
        <a:buFont typeface="Arial" pitchFamily="34" charset="0"/>
        <a:buChar char="•"/>
        <a:defRPr sz="1200" kern="1200">
          <a:solidFill>
            <a:schemeClr val="tx1"/>
          </a:solidFill>
          <a:latin typeface="Arial" pitchFamily="34" charset="0"/>
          <a:ea typeface="+mn-ea"/>
          <a:cs typeface="Arial" pitchFamily="34" charset="0"/>
        </a:defRPr>
      </a:lvl4pPr>
      <a:lvl5pPr marL="1966913" indent="-358775" algn="l" defTabSz="914400" rtl="0" eaLnBrk="1" latinLnBrk="0" hangingPunct="1">
        <a:lnSpc>
          <a:spcPct val="100000"/>
        </a:lnSpc>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gov.uk/government/uploads/system/uploads/attachment_data/file/283206/2014-15_FReM.pdf"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30063" y="2923284"/>
            <a:ext cx="7772400" cy="1470025"/>
          </a:xfrm>
        </p:spPr>
        <p:txBody>
          <a:bodyPr>
            <a:noAutofit/>
          </a:bodyPr>
          <a:lstStyle/>
          <a:p>
            <a:r>
              <a:rPr lang="en-GB" dirty="0" smtClean="0"/>
              <a:t>2014-15 Financial </a:t>
            </a:r>
            <a:r>
              <a:rPr lang="en-GB" dirty="0"/>
              <a:t>Reporting </a:t>
            </a:r>
            <a:r>
              <a:rPr lang="en-GB" dirty="0" smtClean="0"/>
              <a:t>changes for FReM compliant </a:t>
            </a:r>
            <a:r>
              <a:rPr lang="en-GB" dirty="0"/>
              <a:t>entities</a:t>
            </a:r>
          </a:p>
        </p:txBody>
      </p:sp>
      <p:sp>
        <p:nvSpPr>
          <p:cNvPr id="5" name="Slide Number Placeholder 4"/>
          <p:cNvSpPr>
            <a:spLocks noGrp="1"/>
          </p:cNvSpPr>
          <p:nvPr>
            <p:ph type="sldNum" sz="quarter" idx="12"/>
          </p:nvPr>
        </p:nvSpPr>
        <p:spPr/>
        <p:txBody>
          <a:bodyPr/>
          <a:lstStyle/>
          <a:p>
            <a:endParaRPr lang="en-GB" dirty="0">
              <a:solidFill>
                <a:prstClr val="black">
                  <a:tint val="75000"/>
                </a:prstClr>
              </a:solidFill>
            </a:endParaRPr>
          </a:p>
        </p:txBody>
      </p:sp>
      <p:sp>
        <p:nvSpPr>
          <p:cNvPr id="2" name="Subtitle 1"/>
          <p:cNvSpPr>
            <a:spLocks noGrp="1"/>
          </p:cNvSpPr>
          <p:nvPr>
            <p:ph type="subTitle" idx="1"/>
          </p:nvPr>
        </p:nvSpPr>
        <p:spPr>
          <a:xfrm>
            <a:off x="230063" y="2557484"/>
            <a:ext cx="6400800" cy="381222"/>
          </a:xfrm>
        </p:spPr>
        <p:txBody>
          <a:bodyPr>
            <a:noAutofit/>
          </a:bodyPr>
          <a:lstStyle/>
          <a:p>
            <a:r>
              <a:rPr lang="en-GB" sz="1400" dirty="0">
                <a:solidFill>
                  <a:srgbClr val="C63318"/>
                </a:solidFill>
              </a:rPr>
              <a:t>Fact </a:t>
            </a:r>
            <a:r>
              <a:rPr lang="en-GB" sz="1400" dirty="0" smtClean="0">
                <a:solidFill>
                  <a:srgbClr val="C63318"/>
                </a:solidFill>
              </a:rPr>
              <a:t>Sheet</a:t>
            </a:r>
            <a:endParaRPr lang="en-GB" sz="1400" dirty="0">
              <a:solidFill>
                <a:srgbClr val="C63318"/>
              </a:solidFill>
            </a:endParaRPr>
          </a:p>
        </p:txBody>
      </p:sp>
      <p:sp>
        <p:nvSpPr>
          <p:cNvPr id="7" name="Title 1"/>
          <p:cNvSpPr txBox="1">
            <a:spLocks/>
          </p:cNvSpPr>
          <p:nvPr/>
        </p:nvSpPr>
        <p:spPr>
          <a:xfrm>
            <a:off x="234950" y="4242538"/>
            <a:ext cx="8602663" cy="380398"/>
          </a:xfrm>
          <a:prstGeom prst="rect">
            <a:avLst/>
          </a:prstGeom>
        </p:spPr>
        <p:txBody>
          <a:bodyPr vert="horz" lIns="91440" tIns="45720" rIns="91440" bIns="45720" rtlCol="0" anchor="t">
            <a:normAutofit/>
          </a:bodyPr>
          <a:lstStyle>
            <a:lvl1pPr algn="l" defTabSz="914400" rtl="0" eaLnBrk="1" latinLnBrk="0" hangingPunct="1">
              <a:spcBef>
                <a:spcPct val="0"/>
              </a:spcBef>
              <a:buNone/>
              <a:defRPr sz="2400" b="1" kern="1200">
                <a:solidFill>
                  <a:schemeClr val="tx1"/>
                </a:solidFill>
                <a:latin typeface="Arial" pitchFamily="34" charset="0"/>
                <a:ea typeface="+mj-ea"/>
                <a:cs typeface="Arial" pitchFamily="34" charset="0"/>
              </a:defRPr>
            </a:lvl1pPr>
          </a:lstStyle>
          <a:p>
            <a:r>
              <a:rPr lang="en-GB" sz="1200" dirty="0" smtClean="0">
                <a:solidFill>
                  <a:prstClr val="black"/>
                </a:solidFill>
              </a:rPr>
              <a:t>Overview</a:t>
            </a:r>
            <a:endParaRPr lang="en-GB" sz="1200" dirty="0">
              <a:solidFill>
                <a:prstClr val="black"/>
              </a:solidFill>
            </a:endParaRPr>
          </a:p>
        </p:txBody>
      </p:sp>
      <p:sp>
        <p:nvSpPr>
          <p:cNvPr id="8" name="Content Placeholder 2"/>
          <p:cNvSpPr txBox="1">
            <a:spLocks/>
          </p:cNvSpPr>
          <p:nvPr/>
        </p:nvSpPr>
        <p:spPr>
          <a:xfrm>
            <a:off x="234951" y="4472165"/>
            <a:ext cx="7754504" cy="1399721"/>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ct val="20000"/>
              </a:spcBef>
              <a:buFont typeface="Arial" pitchFamily="34" charset="0"/>
              <a:buNone/>
              <a:defRPr sz="1600" b="1" kern="1200">
                <a:solidFill>
                  <a:schemeClr val="tx1"/>
                </a:solidFill>
                <a:latin typeface="Arial" pitchFamily="34" charset="0"/>
                <a:ea typeface="+mn-ea"/>
                <a:cs typeface="Arial" pitchFamily="34" charset="0"/>
              </a:defRPr>
            </a:lvl1pPr>
            <a:lvl2pPr marL="457200" indent="0" algn="ctr" defTabSz="914400" rtl="0" eaLnBrk="1" latinLnBrk="0" hangingPunct="1">
              <a:lnSpc>
                <a:spcPct val="100000"/>
              </a:lnSpc>
              <a:spcBef>
                <a:spcPct val="20000"/>
              </a:spcBef>
              <a:buSzPct val="100000"/>
              <a:buFont typeface="Arial" panose="020B0604020202020204" pitchFamily="34" charset="0"/>
              <a:buNone/>
              <a:defRPr sz="1200" kern="1200">
                <a:solidFill>
                  <a:schemeClr val="tx1">
                    <a:tint val="75000"/>
                  </a:schemeClr>
                </a:solidFill>
                <a:latin typeface="Arial" pitchFamily="34" charset="0"/>
                <a:ea typeface="+mn-ea"/>
                <a:cs typeface="Arial" pitchFamily="34" charset="0"/>
              </a:defRPr>
            </a:lvl2pPr>
            <a:lvl3pPr marL="9144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3pPr>
            <a:lvl4pPr marL="13716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4pPr>
            <a:lvl5pPr marL="18288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sz="1000" b="0" dirty="0" smtClean="0">
                <a:solidFill>
                  <a:prstClr val="black"/>
                </a:solidFill>
              </a:rPr>
              <a:t>This Fact Sheet highlights the key changes in the 2014-15 HM Treasury published </a:t>
            </a:r>
            <a:r>
              <a:rPr lang="en-GB" sz="1000" b="0" dirty="0" smtClean="0">
                <a:solidFill>
                  <a:prstClr val="black"/>
                </a:solidFill>
                <a:hlinkClick r:id="rId2"/>
              </a:rPr>
              <a:t>FReM</a:t>
            </a:r>
            <a:r>
              <a:rPr lang="en-GB" sz="1000" b="0" dirty="0" smtClean="0">
                <a:solidFill>
                  <a:prstClr val="black"/>
                </a:solidFill>
              </a:rPr>
              <a:t>, including content and presentational changes. If </a:t>
            </a:r>
            <a:r>
              <a:rPr lang="en-GB" sz="1000" b="0" dirty="0">
                <a:solidFill>
                  <a:prstClr val="black"/>
                </a:solidFill>
              </a:rPr>
              <a:t>you have any queries about any of the content in this document, please </a:t>
            </a:r>
            <a:r>
              <a:rPr lang="en-GB" sz="1000" b="0" dirty="0" smtClean="0">
                <a:solidFill>
                  <a:prstClr val="black"/>
                </a:solidFill>
              </a:rPr>
              <a:t>contact </a:t>
            </a:r>
            <a:r>
              <a:rPr lang="en-GB" sz="1000" b="0" dirty="0">
                <a:solidFill>
                  <a:prstClr val="black"/>
                </a:solidFill>
              </a:rPr>
              <a:t>your audit </a:t>
            </a:r>
            <a:r>
              <a:rPr lang="en-GB" sz="1000" b="0" dirty="0" smtClean="0">
                <a:solidFill>
                  <a:prstClr val="black"/>
                </a:solidFill>
              </a:rPr>
              <a:t>team</a:t>
            </a:r>
            <a:r>
              <a:rPr lang="en-GB" sz="1000" b="0" dirty="0">
                <a:solidFill>
                  <a:prstClr val="black"/>
                </a:solidFill>
              </a:rPr>
              <a:t> </a:t>
            </a:r>
            <a:r>
              <a:rPr lang="en-GB" sz="1000" b="0" dirty="0" smtClean="0">
                <a:solidFill>
                  <a:prstClr val="black"/>
                </a:solidFill>
              </a:rPr>
              <a:t>who will be happy to discuss the points raised.</a:t>
            </a:r>
            <a:endParaRPr lang="en-GB" sz="1000" dirty="0">
              <a:solidFill>
                <a:prstClr val="black"/>
              </a:solidFill>
            </a:endParaRPr>
          </a:p>
        </p:txBody>
      </p:sp>
    </p:spTree>
    <p:extLst>
      <p:ext uri="{BB962C8B-B14F-4D97-AF65-F5344CB8AC3E}">
        <p14:creationId xmlns:p14="http://schemas.microsoft.com/office/powerpoint/2010/main" val="2849899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5101" y="399839"/>
            <a:ext cx="2528598" cy="276999"/>
          </a:xfrm>
          <a:prstGeom prst="rect">
            <a:avLst/>
          </a:prstGeom>
          <a:noFill/>
        </p:spPr>
        <p:txBody>
          <a:bodyPr wrap="square" rtlCol="0">
            <a:spAutoFit/>
          </a:bodyPr>
          <a:lstStyle/>
          <a:p>
            <a:r>
              <a:rPr lang="en-GB" sz="1200" b="1" dirty="0" smtClean="0">
                <a:latin typeface="Arial" panose="020B0604020202020204" pitchFamily="34" charset="0"/>
                <a:cs typeface="Arial" panose="020B0604020202020204" pitchFamily="34" charset="0"/>
              </a:rPr>
              <a:t>FReM Presentational Changes</a:t>
            </a:r>
            <a:endParaRPr lang="en-GB" sz="1200" b="1" dirty="0">
              <a:latin typeface="Arial" panose="020B0604020202020204" pitchFamily="34" charset="0"/>
              <a:cs typeface="Arial" panose="020B0604020202020204" pitchFamily="34" charset="0"/>
            </a:endParaRPr>
          </a:p>
        </p:txBody>
      </p:sp>
      <p:sp>
        <p:nvSpPr>
          <p:cNvPr id="9" name="TextBox 8"/>
          <p:cNvSpPr txBox="1"/>
          <p:nvPr/>
        </p:nvSpPr>
        <p:spPr>
          <a:xfrm>
            <a:off x="3292092" y="399839"/>
            <a:ext cx="3528392" cy="276999"/>
          </a:xfrm>
          <a:prstGeom prst="rect">
            <a:avLst/>
          </a:prstGeom>
          <a:noFill/>
        </p:spPr>
        <p:txBody>
          <a:bodyPr wrap="square" rtlCol="0">
            <a:spAutoFit/>
          </a:bodyPr>
          <a:lstStyle/>
          <a:p>
            <a:r>
              <a:rPr lang="en-GB" sz="1200" b="1" dirty="0" smtClean="0">
                <a:latin typeface="Arial" panose="020B0604020202020204" pitchFamily="34" charset="0"/>
                <a:cs typeface="Arial" panose="020B0604020202020204" pitchFamily="34" charset="0"/>
              </a:rPr>
              <a:t>FReM Content Changes</a:t>
            </a:r>
            <a:endParaRPr lang="en-GB" sz="1200" b="1" dirty="0">
              <a:latin typeface="Arial" panose="020B0604020202020204" pitchFamily="34" charset="0"/>
              <a:cs typeface="Arial" panose="020B0604020202020204" pitchFamily="34" charset="0"/>
            </a:endParaRPr>
          </a:p>
        </p:txBody>
      </p:sp>
      <p:sp>
        <p:nvSpPr>
          <p:cNvPr id="10" name="Rounded Rectangle 9"/>
          <p:cNvSpPr/>
          <p:nvPr/>
        </p:nvSpPr>
        <p:spPr>
          <a:xfrm>
            <a:off x="5714158" y="4538383"/>
            <a:ext cx="2971567" cy="1815710"/>
          </a:xfrm>
          <a:prstGeom prst="roundRect">
            <a:avLst>
              <a:gd name="adj" fmla="val 0"/>
            </a:avLst>
          </a:prstGeom>
          <a:solidFill>
            <a:schemeClr val="bg1"/>
          </a:solidFill>
          <a:ln w="254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000" b="1" dirty="0">
                <a:solidFill>
                  <a:prstClr val="black"/>
                </a:solidFill>
                <a:latin typeface="Arial" panose="020B0604020202020204" pitchFamily="34" charset="0"/>
                <a:cs typeface="Arial" panose="020B0604020202020204" pitchFamily="34" charset="0"/>
              </a:rPr>
              <a:t>Subsidiaries (FReM 5.5.6)</a:t>
            </a:r>
          </a:p>
          <a:p>
            <a:pPr>
              <a:spcAft>
                <a:spcPts val="600"/>
              </a:spcAft>
            </a:pPr>
            <a:r>
              <a:rPr lang="en-GB" sz="800" dirty="0">
                <a:solidFill>
                  <a:prstClr val="black"/>
                </a:solidFill>
                <a:latin typeface="Arial" panose="020B0604020202020204" pitchFamily="34" charset="0"/>
                <a:cs typeface="Arial" panose="020B0604020202020204" pitchFamily="34" charset="0"/>
              </a:rPr>
              <a:t>The FReM includes guidance on the new audit exemption available in the Companies Act to subsidiary companies. </a:t>
            </a:r>
            <a:r>
              <a:rPr lang="en-GB" sz="800" dirty="0" smtClean="0">
                <a:solidFill>
                  <a:prstClr val="black"/>
                </a:solidFill>
                <a:latin typeface="Arial" panose="020B0604020202020204" pitchFamily="34" charset="0"/>
                <a:cs typeface="Arial" panose="020B0604020202020204" pitchFamily="34" charset="0"/>
              </a:rPr>
              <a:t/>
            </a:r>
            <a:br>
              <a:rPr lang="en-GB" sz="800" dirty="0" smtClean="0">
                <a:solidFill>
                  <a:prstClr val="black"/>
                </a:solidFill>
                <a:latin typeface="Arial" panose="020B0604020202020204" pitchFamily="34" charset="0"/>
                <a:cs typeface="Arial" panose="020B0604020202020204" pitchFamily="34" charset="0"/>
              </a:rPr>
            </a:br>
            <a:r>
              <a:rPr lang="en-GB" sz="800" dirty="0" smtClean="0">
                <a:solidFill>
                  <a:prstClr val="black"/>
                </a:solidFill>
                <a:latin typeface="Arial" panose="020B0604020202020204" pitchFamily="34" charset="0"/>
                <a:cs typeface="Arial" panose="020B0604020202020204" pitchFamily="34" charset="0"/>
              </a:rPr>
              <a:t>The </a:t>
            </a:r>
            <a:r>
              <a:rPr lang="en-GB" sz="800" dirty="0">
                <a:solidFill>
                  <a:prstClr val="black"/>
                </a:solidFill>
                <a:latin typeface="Arial" panose="020B0604020202020204" pitchFamily="34" charset="0"/>
                <a:cs typeface="Arial" panose="020B0604020202020204" pitchFamily="34" charset="0"/>
              </a:rPr>
              <a:t>new provision (s.479A) allows exemption from audit </a:t>
            </a:r>
            <a:r>
              <a:rPr lang="en-GB" sz="800" dirty="0" smtClean="0">
                <a:solidFill>
                  <a:prstClr val="black"/>
                </a:solidFill>
                <a:latin typeface="Arial" panose="020B0604020202020204" pitchFamily="34" charset="0"/>
                <a:cs typeface="Arial" panose="020B0604020202020204" pitchFamily="34" charset="0"/>
              </a:rPr>
              <a:t/>
            </a:r>
            <a:br>
              <a:rPr lang="en-GB" sz="800" dirty="0" smtClean="0">
                <a:solidFill>
                  <a:prstClr val="black"/>
                </a:solidFill>
                <a:latin typeface="Arial" panose="020B0604020202020204" pitchFamily="34" charset="0"/>
                <a:cs typeface="Arial" panose="020B0604020202020204" pitchFamily="34" charset="0"/>
              </a:rPr>
            </a:br>
            <a:r>
              <a:rPr lang="en-GB" sz="800" dirty="0" smtClean="0">
                <a:solidFill>
                  <a:prstClr val="black"/>
                </a:solidFill>
                <a:latin typeface="Arial" panose="020B0604020202020204" pitchFamily="34" charset="0"/>
                <a:cs typeface="Arial" panose="020B0604020202020204" pitchFamily="34" charset="0"/>
              </a:rPr>
              <a:t>for </a:t>
            </a:r>
            <a:r>
              <a:rPr lang="en-GB" sz="800" dirty="0">
                <a:solidFill>
                  <a:prstClr val="black"/>
                </a:solidFill>
                <a:latin typeface="Arial" panose="020B0604020202020204" pitchFamily="34" charset="0"/>
                <a:cs typeface="Arial" panose="020B0604020202020204" pitchFamily="34" charset="0"/>
              </a:rPr>
              <a:t>subsidiary companies, provided that the parent company provides a guarantee for the subsidiary’s liabilities, and </a:t>
            </a:r>
            <a:r>
              <a:rPr lang="en-GB" sz="800" dirty="0" smtClean="0">
                <a:solidFill>
                  <a:prstClr val="black"/>
                </a:solidFill>
                <a:latin typeface="Arial" panose="020B0604020202020204" pitchFamily="34" charset="0"/>
                <a:cs typeface="Arial" panose="020B0604020202020204" pitchFamily="34" charset="0"/>
              </a:rPr>
              <a:t/>
            </a:r>
            <a:br>
              <a:rPr lang="en-GB" sz="800" dirty="0" smtClean="0">
                <a:solidFill>
                  <a:prstClr val="black"/>
                </a:solidFill>
                <a:latin typeface="Arial" panose="020B0604020202020204" pitchFamily="34" charset="0"/>
                <a:cs typeface="Arial" panose="020B0604020202020204" pitchFamily="34" charset="0"/>
              </a:rPr>
            </a:br>
            <a:r>
              <a:rPr lang="en-GB" sz="800" dirty="0" smtClean="0">
                <a:solidFill>
                  <a:prstClr val="black"/>
                </a:solidFill>
                <a:latin typeface="Arial" panose="020B0604020202020204" pitchFamily="34" charset="0"/>
                <a:cs typeface="Arial" panose="020B0604020202020204" pitchFamily="34" charset="0"/>
              </a:rPr>
              <a:t>the </a:t>
            </a:r>
            <a:r>
              <a:rPr lang="en-GB" sz="800" dirty="0">
                <a:solidFill>
                  <a:prstClr val="black"/>
                </a:solidFill>
                <a:latin typeface="Arial" panose="020B0604020202020204" pitchFamily="34" charset="0"/>
                <a:cs typeface="Arial" panose="020B0604020202020204" pitchFamily="34" charset="0"/>
              </a:rPr>
              <a:t>subsidiary is included in the consolidated accounts of </a:t>
            </a:r>
            <a:r>
              <a:rPr lang="en-GB" sz="800" dirty="0" smtClean="0">
                <a:solidFill>
                  <a:prstClr val="black"/>
                </a:solidFill>
                <a:latin typeface="Arial" panose="020B0604020202020204" pitchFamily="34" charset="0"/>
                <a:cs typeface="Arial" panose="020B0604020202020204" pitchFamily="34" charset="0"/>
              </a:rPr>
              <a:t/>
            </a:r>
            <a:br>
              <a:rPr lang="en-GB" sz="800" dirty="0" smtClean="0">
                <a:solidFill>
                  <a:prstClr val="black"/>
                </a:solidFill>
                <a:latin typeface="Arial" panose="020B0604020202020204" pitchFamily="34" charset="0"/>
                <a:cs typeface="Arial" panose="020B0604020202020204" pitchFamily="34" charset="0"/>
              </a:rPr>
            </a:br>
            <a:r>
              <a:rPr lang="en-GB" sz="800" dirty="0" smtClean="0">
                <a:solidFill>
                  <a:prstClr val="black"/>
                </a:solidFill>
                <a:latin typeface="Arial" panose="020B0604020202020204" pitchFamily="34" charset="0"/>
                <a:cs typeface="Arial" panose="020B0604020202020204" pitchFamily="34" charset="0"/>
              </a:rPr>
              <a:t>the </a:t>
            </a:r>
            <a:r>
              <a:rPr lang="en-GB" sz="800" dirty="0">
                <a:solidFill>
                  <a:prstClr val="black"/>
                </a:solidFill>
                <a:latin typeface="Arial" panose="020B0604020202020204" pitchFamily="34" charset="0"/>
                <a:cs typeface="Arial" panose="020B0604020202020204" pitchFamily="34" charset="0"/>
              </a:rPr>
              <a:t>parent. </a:t>
            </a:r>
          </a:p>
          <a:p>
            <a:pPr>
              <a:spcAft>
                <a:spcPts val="600"/>
              </a:spcAft>
            </a:pPr>
            <a:r>
              <a:rPr lang="en-GB" sz="800" dirty="0">
                <a:solidFill>
                  <a:prstClr val="black"/>
                </a:solidFill>
                <a:latin typeface="Arial" panose="020B0604020202020204" pitchFamily="34" charset="0"/>
                <a:cs typeface="Arial" panose="020B0604020202020204" pitchFamily="34" charset="0"/>
              </a:rPr>
              <a:t>This exemption does not apply to limited-by-guarantee companies. Any limited-by-shares </a:t>
            </a:r>
            <a:r>
              <a:rPr lang="en-GB" sz="800" dirty="0" smtClean="0">
                <a:solidFill>
                  <a:prstClr val="black"/>
                </a:solidFill>
                <a:latin typeface="Arial" panose="020B0604020202020204" pitchFamily="34" charset="0"/>
                <a:cs typeface="Arial" panose="020B0604020202020204" pitchFamily="34" charset="0"/>
              </a:rPr>
              <a:t>companies who </a:t>
            </a:r>
            <a:r>
              <a:rPr lang="en-GB" sz="800" dirty="0">
                <a:solidFill>
                  <a:prstClr val="black"/>
                </a:solidFill>
                <a:latin typeface="Arial" panose="020B0604020202020204" pitchFamily="34" charset="0"/>
                <a:cs typeface="Arial" panose="020B0604020202020204" pitchFamily="34" charset="0"/>
              </a:rPr>
              <a:t>wish </a:t>
            </a:r>
            <a:r>
              <a:rPr lang="en-GB" sz="800" dirty="0" smtClean="0">
                <a:solidFill>
                  <a:prstClr val="black"/>
                </a:solidFill>
                <a:latin typeface="Arial" panose="020B0604020202020204" pitchFamily="34" charset="0"/>
                <a:cs typeface="Arial" panose="020B0604020202020204" pitchFamily="34" charset="0"/>
              </a:rPr>
              <a:t/>
            </a:r>
            <a:br>
              <a:rPr lang="en-GB" sz="800" dirty="0" smtClean="0">
                <a:solidFill>
                  <a:prstClr val="black"/>
                </a:solidFill>
                <a:latin typeface="Arial" panose="020B0604020202020204" pitchFamily="34" charset="0"/>
                <a:cs typeface="Arial" panose="020B0604020202020204" pitchFamily="34" charset="0"/>
              </a:rPr>
            </a:br>
            <a:r>
              <a:rPr lang="en-GB" sz="800" dirty="0" smtClean="0">
                <a:solidFill>
                  <a:prstClr val="black"/>
                </a:solidFill>
                <a:latin typeface="Arial" panose="020B0604020202020204" pitchFamily="34" charset="0"/>
                <a:cs typeface="Arial" panose="020B0604020202020204" pitchFamily="34" charset="0"/>
              </a:rPr>
              <a:t>to </a:t>
            </a:r>
            <a:r>
              <a:rPr lang="en-GB" sz="800" dirty="0">
                <a:solidFill>
                  <a:prstClr val="black"/>
                </a:solidFill>
                <a:latin typeface="Arial" panose="020B0604020202020204" pitchFamily="34" charset="0"/>
                <a:cs typeface="Arial" panose="020B0604020202020204" pitchFamily="34" charset="0"/>
              </a:rPr>
              <a:t>apply the exemption will need to obtain prior approval </a:t>
            </a:r>
            <a:r>
              <a:rPr lang="en-GB" sz="800" dirty="0" smtClean="0">
                <a:solidFill>
                  <a:prstClr val="black"/>
                </a:solidFill>
                <a:latin typeface="Arial" panose="020B0604020202020204" pitchFamily="34" charset="0"/>
                <a:cs typeface="Arial" panose="020B0604020202020204" pitchFamily="34" charset="0"/>
              </a:rPr>
              <a:t/>
            </a:r>
            <a:br>
              <a:rPr lang="en-GB" sz="800" dirty="0" smtClean="0">
                <a:solidFill>
                  <a:prstClr val="black"/>
                </a:solidFill>
                <a:latin typeface="Arial" panose="020B0604020202020204" pitchFamily="34" charset="0"/>
                <a:cs typeface="Arial" panose="020B0604020202020204" pitchFamily="34" charset="0"/>
              </a:rPr>
            </a:br>
            <a:r>
              <a:rPr lang="en-GB" sz="800" dirty="0" smtClean="0">
                <a:solidFill>
                  <a:prstClr val="black"/>
                </a:solidFill>
                <a:latin typeface="Arial" panose="020B0604020202020204" pitchFamily="34" charset="0"/>
                <a:cs typeface="Arial" panose="020B0604020202020204" pitchFamily="34" charset="0"/>
              </a:rPr>
              <a:t>from Treasury.</a:t>
            </a:r>
            <a:endParaRPr lang="en-GB" sz="800" dirty="0"/>
          </a:p>
        </p:txBody>
      </p:sp>
      <p:sp>
        <p:nvSpPr>
          <p:cNvPr id="11" name="Rounded Rectangle 10"/>
          <p:cNvSpPr/>
          <p:nvPr/>
        </p:nvSpPr>
        <p:spPr>
          <a:xfrm>
            <a:off x="5714158" y="3257620"/>
            <a:ext cx="2971567" cy="1178717"/>
          </a:xfrm>
          <a:prstGeom prst="roundRect">
            <a:avLst>
              <a:gd name="adj" fmla="val 0"/>
            </a:avLst>
          </a:prstGeom>
          <a:solidFill>
            <a:schemeClr val="bg1"/>
          </a:solidFill>
          <a:ln w="254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000" b="1" dirty="0">
                <a:solidFill>
                  <a:prstClr val="black"/>
                </a:solidFill>
                <a:latin typeface="Arial" panose="020B0604020202020204" pitchFamily="34" charset="0"/>
                <a:cs typeface="Arial" panose="020B0604020202020204" pitchFamily="34" charset="0"/>
              </a:rPr>
              <a:t>IFRS 13 – Fair Value Measurement </a:t>
            </a:r>
            <a:r>
              <a:rPr lang="en-GB" sz="1000" b="1" dirty="0" smtClean="0">
                <a:solidFill>
                  <a:prstClr val="black"/>
                </a:solidFill>
                <a:latin typeface="Arial" panose="020B0604020202020204" pitchFamily="34" charset="0"/>
                <a:cs typeface="Arial" panose="020B0604020202020204" pitchFamily="34" charset="0"/>
              </a:rPr>
              <a:t/>
            </a:r>
            <a:br>
              <a:rPr lang="en-GB" sz="1000" b="1" dirty="0" smtClean="0">
                <a:solidFill>
                  <a:prstClr val="black"/>
                </a:solidFill>
                <a:latin typeface="Arial" panose="020B0604020202020204" pitchFamily="34" charset="0"/>
                <a:cs typeface="Arial" panose="020B0604020202020204" pitchFamily="34" charset="0"/>
              </a:rPr>
            </a:br>
            <a:r>
              <a:rPr lang="en-GB" sz="1000" b="1" dirty="0" smtClean="0">
                <a:solidFill>
                  <a:prstClr val="black"/>
                </a:solidFill>
                <a:latin typeface="Arial" panose="020B0604020202020204" pitchFamily="34" charset="0"/>
                <a:cs typeface="Arial" panose="020B0604020202020204" pitchFamily="34" charset="0"/>
              </a:rPr>
              <a:t>(</a:t>
            </a:r>
            <a:r>
              <a:rPr lang="en-GB" sz="1000" b="1" dirty="0">
                <a:solidFill>
                  <a:prstClr val="black"/>
                </a:solidFill>
                <a:latin typeface="Arial" panose="020B0604020202020204" pitchFamily="34" charset="0"/>
                <a:cs typeface="Arial" panose="020B0604020202020204" pitchFamily="34" charset="0"/>
              </a:rPr>
              <a:t>FReM table 6.1)</a:t>
            </a:r>
          </a:p>
          <a:p>
            <a:pPr>
              <a:spcAft>
                <a:spcPts val="600"/>
              </a:spcAft>
            </a:pPr>
            <a:r>
              <a:rPr lang="en-GB" sz="800" dirty="0">
                <a:solidFill>
                  <a:prstClr val="black"/>
                </a:solidFill>
                <a:latin typeface="Arial" panose="020B0604020202020204" pitchFamily="34" charset="0"/>
                <a:cs typeface="Arial" panose="020B0604020202020204" pitchFamily="34" charset="0"/>
              </a:rPr>
              <a:t>IFRS 13 has not been adopted by the FReM for 2014-15. </a:t>
            </a:r>
            <a:r>
              <a:rPr lang="en-GB" sz="800" dirty="0" smtClean="0">
                <a:solidFill>
                  <a:prstClr val="black"/>
                </a:solidFill>
                <a:latin typeface="Arial" panose="020B0604020202020204" pitchFamily="34" charset="0"/>
                <a:cs typeface="Arial" panose="020B0604020202020204" pitchFamily="34" charset="0"/>
              </a:rPr>
              <a:t/>
            </a:r>
            <a:br>
              <a:rPr lang="en-GB" sz="800" dirty="0" smtClean="0">
                <a:solidFill>
                  <a:prstClr val="black"/>
                </a:solidFill>
                <a:latin typeface="Arial" panose="020B0604020202020204" pitchFamily="34" charset="0"/>
                <a:cs typeface="Arial" panose="020B0604020202020204" pitchFamily="34" charset="0"/>
              </a:rPr>
            </a:br>
            <a:r>
              <a:rPr lang="en-GB" sz="800" dirty="0" smtClean="0">
                <a:solidFill>
                  <a:prstClr val="black"/>
                </a:solidFill>
                <a:latin typeface="Arial" panose="020B0604020202020204" pitchFamily="34" charset="0"/>
                <a:cs typeface="Arial" panose="020B0604020202020204" pitchFamily="34" charset="0"/>
              </a:rPr>
              <a:t>It </a:t>
            </a:r>
            <a:r>
              <a:rPr lang="en-GB" sz="800" dirty="0">
                <a:solidFill>
                  <a:prstClr val="black"/>
                </a:solidFill>
                <a:latin typeface="Arial" panose="020B0604020202020204" pitchFamily="34" charset="0"/>
                <a:cs typeface="Arial" panose="020B0604020202020204" pitchFamily="34" charset="0"/>
              </a:rPr>
              <a:t>will be adopted prospectively for periods beginning on or after 1 April 2015. Early adoption is not permitted. Final details are currently under </a:t>
            </a:r>
            <a:r>
              <a:rPr lang="en-GB" sz="800" dirty="0" smtClean="0">
                <a:solidFill>
                  <a:prstClr val="black"/>
                </a:solidFill>
                <a:latin typeface="Arial" panose="020B0604020202020204" pitchFamily="34" charset="0"/>
                <a:cs typeface="Arial" panose="020B0604020202020204" pitchFamily="34" charset="0"/>
              </a:rPr>
              <a:t>consultation. The </a:t>
            </a:r>
            <a:r>
              <a:rPr lang="en-GB" sz="800" dirty="0">
                <a:solidFill>
                  <a:prstClr val="black"/>
                </a:solidFill>
                <a:latin typeface="Arial" panose="020B0604020202020204" pitchFamily="34" charset="0"/>
                <a:cs typeface="Arial" panose="020B0604020202020204" pitchFamily="34" charset="0"/>
              </a:rPr>
              <a:t>FReM includes details to allow users to start to prepare for IFRS 13 adoption. </a:t>
            </a:r>
          </a:p>
        </p:txBody>
      </p:sp>
      <p:sp>
        <p:nvSpPr>
          <p:cNvPr id="12" name="Rounded Rectangle 11"/>
          <p:cNvSpPr/>
          <p:nvPr/>
        </p:nvSpPr>
        <p:spPr>
          <a:xfrm>
            <a:off x="5714158" y="944426"/>
            <a:ext cx="2971567" cy="2211148"/>
          </a:xfrm>
          <a:prstGeom prst="roundRect">
            <a:avLst>
              <a:gd name="adj" fmla="val 0"/>
            </a:avLst>
          </a:prstGeom>
          <a:solidFill>
            <a:schemeClr val="bg1"/>
          </a:solidFill>
          <a:ln w="2540">
            <a:solidFill>
              <a:schemeClr val="tx1"/>
            </a:solidFill>
            <a:round/>
          </a:ln>
          <a:effectLst>
            <a:glow>
              <a:schemeClr val="accent1"/>
            </a:glo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000" b="1" dirty="0">
                <a:solidFill>
                  <a:schemeClr val="tx1"/>
                </a:solidFill>
                <a:latin typeface="Arial" panose="020B0604020202020204" pitchFamily="34" charset="0"/>
                <a:cs typeface="Arial" panose="020B0604020202020204" pitchFamily="34" charset="0"/>
              </a:rPr>
              <a:t>Impairment of assets (FReM 7.3)</a:t>
            </a:r>
          </a:p>
          <a:p>
            <a:pPr>
              <a:spcAft>
                <a:spcPts val="600"/>
              </a:spcAft>
            </a:pPr>
            <a:r>
              <a:rPr lang="en-GB" sz="800" dirty="0">
                <a:solidFill>
                  <a:schemeClr val="tx1"/>
                </a:solidFill>
                <a:latin typeface="Arial" panose="020B0604020202020204" pitchFamily="34" charset="0"/>
                <a:cs typeface="Arial" panose="020B0604020202020204" pitchFamily="34" charset="0"/>
              </a:rPr>
              <a:t>The FReM has been re-drafted to bring greater clarity to the accounting treatment of impairments and when these should be recognised in the Statement of Comprehensive Net Expenditure (</a:t>
            </a:r>
            <a:r>
              <a:rPr lang="en-GB" sz="800" dirty="0" err="1">
                <a:solidFill>
                  <a:schemeClr val="tx1"/>
                </a:solidFill>
                <a:latin typeface="Arial" panose="020B0604020202020204" pitchFamily="34" charset="0"/>
                <a:cs typeface="Arial" panose="020B0604020202020204" pitchFamily="34" charset="0"/>
              </a:rPr>
              <a:t>SoCNE</a:t>
            </a:r>
            <a:r>
              <a:rPr lang="en-GB" sz="800" dirty="0">
                <a:solidFill>
                  <a:schemeClr val="tx1"/>
                </a:solidFill>
                <a:latin typeface="Arial" panose="020B0604020202020204" pitchFamily="34" charset="0"/>
                <a:cs typeface="Arial" panose="020B0604020202020204" pitchFamily="34" charset="0"/>
              </a:rPr>
              <a:t>). For those impairment losses that do not result from a clear consumption of economic benefit or reduction of service potential, the impairment loss continues to be treated as a decrease to the revaluation reserve (to the extent that it does not exceed the amount in the revaluation reserve for the same asset). This will apply to impairments arising from changes in market price. When the loss arises due to a consumption of economic benefit or a reduction in service potential the impairment should be taken to the </a:t>
            </a:r>
            <a:r>
              <a:rPr lang="en-GB" sz="800" dirty="0" err="1">
                <a:solidFill>
                  <a:schemeClr val="tx1"/>
                </a:solidFill>
                <a:latin typeface="Arial" panose="020B0604020202020204" pitchFamily="34" charset="0"/>
                <a:cs typeface="Arial" panose="020B0604020202020204" pitchFamily="34" charset="0"/>
              </a:rPr>
              <a:t>SoCNE</a:t>
            </a:r>
            <a:r>
              <a:rPr lang="en-GB" sz="800" dirty="0">
                <a:solidFill>
                  <a:schemeClr val="tx1"/>
                </a:solidFill>
                <a:latin typeface="Arial" panose="020B0604020202020204" pitchFamily="34" charset="0"/>
                <a:cs typeface="Arial" panose="020B0604020202020204" pitchFamily="34" charset="0"/>
              </a:rPr>
              <a:t>. The FReM clarifies that loss of service potential includes reductions due to a loss or damage arising from normal business operations.</a:t>
            </a:r>
          </a:p>
        </p:txBody>
      </p:sp>
      <p:sp>
        <p:nvSpPr>
          <p:cNvPr id="13" name="Rounded Rectangle 12"/>
          <p:cNvSpPr/>
          <p:nvPr/>
        </p:nvSpPr>
        <p:spPr>
          <a:xfrm>
            <a:off x="3366707" y="4093491"/>
            <a:ext cx="2245199" cy="2260601"/>
          </a:xfrm>
          <a:prstGeom prst="roundRect">
            <a:avLst>
              <a:gd name="adj" fmla="val 0"/>
            </a:avLst>
          </a:prstGeom>
          <a:solidFill>
            <a:schemeClr val="bg1"/>
          </a:solidFill>
          <a:ln w="254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000" b="1" dirty="0">
                <a:solidFill>
                  <a:prstClr val="black"/>
                </a:solidFill>
                <a:latin typeface="Arial" panose="020B0604020202020204" pitchFamily="34" charset="0"/>
                <a:cs typeface="Arial" panose="020B0604020202020204" pitchFamily="34" charset="0"/>
              </a:rPr>
              <a:t>Remuneration report – compensation payments </a:t>
            </a:r>
            <a:r>
              <a:rPr lang="en-GB" sz="1000" b="1" dirty="0" smtClean="0">
                <a:solidFill>
                  <a:prstClr val="black"/>
                </a:solidFill>
                <a:latin typeface="Arial" panose="020B0604020202020204" pitchFamily="34" charset="0"/>
                <a:cs typeface="Arial" panose="020B0604020202020204" pitchFamily="34" charset="0"/>
              </a:rPr>
              <a:t/>
            </a:r>
            <a:br>
              <a:rPr lang="en-GB" sz="1000" b="1" dirty="0" smtClean="0">
                <a:solidFill>
                  <a:prstClr val="black"/>
                </a:solidFill>
                <a:latin typeface="Arial" panose="020B0604020202020204" pitchFamily="34" charset="0"/>
                <a:cs typeface="Arial" panose="020B0604020202020204" pitchFamily="34" charset="0"/>
              </a:rPr>
            </a:br>
            <a:r>
              <a:rPr lang="en-GB" sz="1000" b="1" dirty="0" smtClean="0">
                <a:solidFill>
                  <a:prstClr val="black"/>
                </a:solidFill>
                <a:latin typeface="Arial" panose="020B0604020202020204" pitchFamily="34" charset="0"/>
                <a:cs typeface="Arial" panose="020B0604020202020204" pitchFamily="34" charset="0"/>
              </a:rPr>
              <a:t>(</a:t>
            </a:r>
            <a:r>
              <a:rPr lang="en-GB" sz="1000" b="1" dirty="0">
                <a:solidFill>
                  <a:prstClr val="black"/>
                </a:solidFill>
                <a:latin typeface="Arial" panose="020B0604020202020204" pitchFamily="34" charset="0"/>
                <a:cs typeface="Arial" panose="020B0604020202020204" pitchFamily="34" charset="0"/>
              </a:rPr>
              <a:t>FReM 5.2.25</a:t>
            </a:r>
            <a:r>
              <a:rPr lang="en-GB" sz="1000" b="1" dirty="0" smtClean="0">
                <a:solidFill>
                  <a:prstClr val="black"/>
                </a:solidFill>
                <a:latin typeface="Arial" panose="020B0604020202020204" pitchFamily="34" charset="0"/>
                <a:cs typeface="Arial" panose="020B0604020202020204" pitchFamily="34" charset="0"/>
              </a:rPr>
              <a:t>)</a:t>
            </a:r>
            <a:endParaRPr lang="en-GB" sz="1000" b="1" dirty="0">
              <a:solidFill>
                <a:prstClr val="black"/>
              </a:solidFill>
              <a:latin typeface="Arial" panose="020B0604020202020204" pitchFamily="34" charset="0"/>
              <a:cs typeface="Arial" panose="020B0604020202020204" pitchFamily="34" charset="0"/>
            </a:endParaRPr>
          </a:p>
          <a:p>
            <a:pPr>
              <a:spcAft>
                <a:spcPts val="600"/>
              </a:spcAft>
            </a:pPr>
            <a:r>
              <a:rPr lang="en-GB" sz="800" dirty="0">
                <a:solidFill>
                  <a:prstClr val="black"/>
                </a:solidFill>
                <a:latin typeface="Arial" panose="020B0604020202020204" pitchFamily="34" charset="0"/>
                <a:cs typeface="Arial" panose="020B0604020202020204" pitchFamily="34" charset="0"/>
              </a:rPr>
              <a:t>The 2014-15 FReM provides additional guidance on the disclosure of compensation payments. It requires entities to disclose if payments have been made under the terms of an approved Compensation Scheme for compensation on early retirement or for loss of office. This disclosure should include a description of the compensation payment and details of the total amounts paid or receivable. The amounts should include any top-up to compensation provided by the employer to buy out the actuarial reduction on </a:t>
            </a:r>
            <a:r>
              <a:rPr lang="en-GB" sz="800" dirty="0" smtClean="0">
                <a:solidFill>
                  <a:prstClr val="black"/>
                </a:solidFill>
                <a:latin typeface="Arial" panose="020B0604020202020204" pitchFamily="34" charset="0"/>
                <a:cs typeface="Arial" panose="020B0604020202020204" pitchFamily="34" charset="0"/>
              </a:rPr>
              <a:t>an individual’s </a:t>
            </a:r>
            <a:r>
              <a:rPr lang="en-GB" sz="800" dirty="0">
                <a:solidFill>
                  <a:prstClr val="black"/>
                </a:solidFill>
                <a:latin typeface="Arial" panose="020B0604020202020204" pitchFamily="34" charset="0"/>
                <a:cs typeface="Arial" panose="020B0604020202020204" pitchFamily="34" charset="0"/>
              </a:rPr>
              <a:t>pension.</a:t>
            </a:r>
          </a:p>
        </p:txBody>
      </p:sp>
      <p:sp>
        <p:nvSpPr>
          <p:cNvPr id="14" name="Rounded Rectangle 13"/>
          <p:cNvSpPr/>
          <p:nvPr/>
        </p:nvSpPr>
        <p:spPr>
          <a:xfrm>
            <a:off x="3366707" y="944427"/>
            <a:ext cx="2245199" cy="3051840"/>
          </a:xfrm>
          <a:prstGeom prst="roundRect">
            <a:avLst>
              <a:gd name="adj" fmla="val 0"/>
            </a:avLst>
          </a:prstGeom>
          <a:solidFill>
            <a:schemeClr val="bg1"/>
          </a:solidFill>
          <a:ln w="254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000" b="1" dirty="0">
                <a:solidFill>
                  <a:schemeClr val="tx1"/>
                </a:solidFill>
                <a:latin typeface="Arial" panose="020B0604020202020204" pitchFamily="34" charset="0"/>
                <a:cs typeface="Arial" panose="020B0604020202020204" pitchFamily="34" charset="0"/>
              </a:rPr>
              <a:t>Consolidation Standards – IFRS 10, 11 and 12 (FReM 4.2.1 to 4.2.9)</a:t>
            </a:r>
          </a:p>
          <a:p>
            <a:pPr>
              <a:spcAft>
                <a:spcPts val="600"/>
              </a:spcAft>
            </a:pPr>
            <a:r>
              <a:rPr lang="en-GB" sz="800" dirty="0">
                <a:solidFill>
                  <a:schemeClr val="tx1"/>
                </a:solidFill>
                <a:latin typeface="Arial" panose="020B0604020202020204" pitchFamily="34" charset="0"/>
                <a:cs typeface="Arial" panose="020B0604020202020204" pitchFamily="34" charset="0"/>
              </a:rPr>
              <a:t>There are three new standards which consider consolidated financial statements, joint arrangements and disclosure of interests in other entities. These standards are applicable for accounting periods beginning on or after 1 January 2014. These standards are interpreted for use in the public sector. Key interpretations are set out in the FReM and  could result in an ALB included within the departmental boundary consolidating a body not in the departmental boundary. In these circumstances (subject to materiality), the departmental group accounts will need to be adjusted to remove the body not listed in the designation order. We do not see this as a change in principle and we do not envisage significant changes to consolidation.</a:t>
            </a:r>
          </a:p>
          <a:p>
            <a:pPr>
              <a:spcAft>
                <a:spcPts val="600"/>
              </a:spcAft>
            </a:pPr>
            <a:r>
              <a:rPr lang="en-GB" sz="800" dirty="0">
                <a:solidFill>
                  <a:schemeClr val="tx1"/>
                </a:solidFill>
                <a:latin typeface="Arial" panose="020B0604020202020204" pitchFamily="34" charset="0"/>
                <a:cs typeface="Arial" panose="020B0604020202020204" pitchFamily="34" charset="0"/>
              </a:rPr>
              <a:t>There are additional disclosure requirements around the significant judgements and assumptions an entity has </a:t>
            </a:r>
            <a:r>
              <a:rPr lang="en-GB" sz="800" dirty="0" smtClean="0">
                <a:solidFill>
                  <a:schemeClr val="tx1"/>
                </a:solidFill>
                <a:latin typeface="Arial" panose="020B0604020202020204" pitchFamily="34" charset="0"/>
                <a:cs typeface="Arial" panose="020B0604020202020204" pitchFamily="34" charset="0"/>
              </a:rPr>
              <a:t>made.</a:t>
            </a:r>
            <a:r>
              <a:rPr lang="en-GB" sz="800" dirty="0" smtClean="0">
                <a:latin typeface="Arial" panose="020B0604020202020204" pitchFamily="34" charset="0"/>
                <a:cs typeface="Arial" panose="020B0604020202020204" pitchFamily="34" charset="0"/>
              </a:rPr>
              <a:t>. </a:t>
            </a:r>
            <a:endParaRPr lang="en-GB" sz="800" dirty="0">
              <a:latin typeface="Arial" panose="020B0604020202020204" pitchFamily="34" charset="0"/>
              <a:cs typeface="Arial" panose="020B0604020202020204" pitchFamily="34" charset="0"/>
            </a:endParaRPr>
          </a:p>
        </p:txBody>
      </p:sp>
      <p:sp>
        <p:nvSpPr>
          <p:cNvPr id="4" name="Rectangle 3"/>
          <p:cNvSpPr/>
          <p:nvPr/>
        </p:nvSpPr>
        <p:spPr>
          <a:xfrm>
            <a:off x="275101" y="1005757"/>
            <a:ext cx="2528598" cy="4067780"/>
          </a:xfrm>
          <a:prstGeom prst="rect">
            <a:avLst/>
          </a:prstGeom>
        </p:spPr>
        <p:txBody>
          <a:bodyPr wrap="square">
            <a:spAutoFit/>
          </a:bodyPr>
          <a:lstStyle/>
          <a:p>
            <a:pPr>
              <a:lnSpc>
                <a:spcPts val="1100"/>
              </a:lnSpc>
              <a:spcAft>
                <a:spcPts val="600"/>
              </a:spcAft>
            </a:pPr>
            <a:r>
              <a:rPr lang="en-GB" sz="1000" b="1" dirty="0">
                <a:latin typeface="Arial" panose="020B0604020202020204" pitchFamily="34" charset="0"/>
                <a:cs typeface="Arial" panose="020B0604020202020204" pitchFamily="34" charset="0"/>
              </a:rPr>
              <a:t>Format</a:t>
            </a:r>
          </a:p>
          <a:p>
            <a:r>
              <a:rPr lang="en-GB" sz="800" dirty="0">
                <a:latin typeface="Arial" panose="020B0604020202020204" pitchFamily="34" charset="0"/>
                <a:cs typeface="Arial" panose="020B0604020202020204" pitchFamily="34" charset="0"/>
              </a:rPr>
              <a:t>The format of the FReM has been updated for 2014-15. The flow of the new FReM is much clearer, avoiding duplication of adaptations and interpretations, improving internal consistency and as a result is more concise</a:t>
            </a:r>
            <a:r>
              <a:rPr lang="en-GB" sz="800" dirty="0" smtClean="0">
                <a:latin typeface="Arial" panose="020B0604020202020204" pitchFamily="34" charset="0"/>
                <a:cs typeface="Arial" panose="020B0604020202020204" pitchFamily="34" charset="0"/>
              </a:rPr>
              <a:t>. Chapter </a:t>
            </a:r>
            <a:r>
              <a:rPr lang="en-GB" sz="800" dirty="0">
                <a:latin typeface="Arial" panose="020B0604020202020204" pitchFamily="34" charset="0"/>
                <a:cs typeface="Arial" panose="020B0604020202020204" pitchFamily="34" charset="0"/>
              </a:rPr>
              <a:t>6 provides a useful summary of each accounting standard and whether it has been adopted, adapted or interpreted by the FReM. </a:t>
            </a:r>
            <a:endParaRPr lang="en-GB" sz="800" dirty="0" smtClean="0">
              <a:latin typeface="Arial" panose="020B0604020202020204" pitchFamily="34" charset="0"/>
              <a:cs typeface="Arial" panose="020B0604020202020204" pitchFamily="34" charset="0"/>
            </a:endParaRPr>
          </a:p>
          <a:p>
            <a:pPr>
              <a:lnSpc>
                <a:spcPts val="1100"/>
              </a:lnSpc>
              <a:spcAft>
                <a:spcPts val="600"/>
              </a:spcAft>
            </a:pPr>
            <a:endParaRPr lang="en-GB" sz="800" dirty="0">
              <a:latin typeface="Arial" panose="020B0604020202020204" pitchFamily="34" charset="0"/>
              <a:cs typeface="Arial" panose="020B0604020202020204" pitchFamily="34" charset="0"/>
            </a:endParaRPr>
          </a:p>
          <a:p>
            <a:r>
              <a:rPr lang="en-GB" sz="1000" b="1" dirty="0" smtClean="0">
                <a:latin typeface="Arial" panose="020B0604020202020204" pitchFamily="34" charset="0"/>
                <a:cs typeface="Arial" panose="020B0604020202020204" pitchFamily="34" charset="0"/>
              </a:rPr>
              <a:t>Table </a:t>
            </a:r>
            <a:r>
              <a:rPr lang="en-GB" sz="1000" b="1" dirty="0">
                <a:latin typeface="Arial" panose="020B0604020202020204" pitchFamily="34" charset="0"/>
                <a:cs typeface="Arial" panose="020B0604020202020204" pitchFamily="34" charset="0"/>
              </a:rPr>
              <a:t>of contents</a:t>
            </a:r>
          </a:p>
          <a:p>
            <a:endParaRPr lang="en-GB" sz="800" dirty="0">
              <a:latin typeface="Arial" panose="020B0604020202020204" pitchFamily="34" charset="0"/>
              <a:cs typeface="Arial" panose="020B0604020202020204" pitchFamily="34" charset="0"/>
            </a:endParaRPr>
          </a:p>
          <a:p>
            <a:pPr>
              <a:lnSpc>
                <a:spcPts val="1300"/>
              </a:lnSpc>
            </a:pPr>
            <a:r>
              <a:rPr lang="en-GB" sz="800" dirty="0">
                <a:latin typeface="Arial" panose="020B0604020202020204" pitchFamily="34" charset="0"/>
                <a:cs typeface="Arial" panose="020B0604020202020204" pitchFamily="34" charset="0"/>
              </a:rPr>
              <a:t>1 – Introduction</a:t>
            </a:r>
          </a:p>
          <a:p>
            <a:pPr>
              <a:lnSpc>
                <a:spcPts val="1300"/>
              </a:lnSpc>
            </a:pPr>
            <a:r>
              <a:rPr lang="en-GB" sz="800" dirty="0">
                <a:latin typeface="Arial" panose="020B0604020202020204" pitchFamily="34" charset="0"/>
                <a:cs typeface="Arial" panose="020B0604020202020204" pitchFamily="34" charset="0"/>
              </a:rPr>
              <a:t>2 – Accounting principles</a:t>
            </a:r>
          </a:p>
          <a:p>
            <a:pPr>
              <a:lnSpc>
                <a:spcPts val="1300"/>
              </a:lnSpc>
            </a:pPr>
            <a:r>
              <a:rPr lang="en-GB" sz="800" dirty="0">
                <a:latin typeface="Arial" panose="020B0604020202020204" pitchFamily="34" charset="0"/>
                <a:cs typeface="Arial" panose="020B0604020202020204" pitchFamily="34" charset="0"/>
              </a:rPr>
              <a:t>3 – Parliamentary accountability</a:t>
            </a:r>
          </a:p>
          <a:p>
            <a:pPr>
              <a:lnSpc>
                <a:spcPts val="1300"/>
              </a:lnSpc>
            </a:pPr>
            <a:r>
              <a:rPr lang="en-GB" sz="800" dirty="0">
                <a:latin typeface="Arial" panose="020B0604020202020204" pitchFamily="34" charset="0"/>
                <a:cs typeface="Arial" panose="020B0604020202020204" pitchFamily="34" charset="0"/>
              </a:rPr>
              <a:t>4 – Accounting boundaries </a:t>
            </a:r>
          </a:p>
          <a:p>
            <a:pPr marL="180975" indent="-180975">
              <a:lnSpc>
                <a:spcPts val="1300"/>
              </a:lnSpc>
            </a:pPr>
            <a:r>
              <a:rPr lang="en-GB" sz="800" dirty="0">
                <a:latin typeface="Arial" panose="020B0604020202020204" pitchFamily="34" charset="0"/>
                <a:cs typeface="Arial" panose="020B0604020202020204" pitchFamily="34" charset="0"/>
              </a:rPr>
              <a:t>5 – Form and content of the annual </a:t>
            </a:r>
            <a:r>
              <a:rPr lang="en-GB" sz="800" dirty="0" smtClean="0">
                <a:latin typeface="Arial" panose="020B0604020202020204" pitchFamily="34" charset="0"/>
                <a:cs typeface="Arial" panose="020B0604020202020204" pitchFamily="34" charset="0"/>
              </a:rPr>
              <a:t>report</a:t>
            </a:r>
            <a:br>
              <a:rPr lang="en-GB" sz="800" dirty="0" smtClean="0">
                <a:latin typeface="Arial" panose="020B0604020202020204" pitchFamily="34" charset="0"/>
                <a:cs typeface="Arial" panose="020B0604020202020204" pitchFamily="34" charset="0"/>
              </a:rPr>
            </a:br>
            <a:r>
              <a:rPr lang="en-GB" sz="800" dirty="0" smtClean="0">
                <a:latin typeface="Arial" panose="020B0604020202020204" pitchFamily="34" charset="0"/>
                <a:cs typeface="Arial" panose="020B0604020202020204" pitchFamily="34" charset="0"/>
              </a:rPr>
              <a:t>and </a:t>
            </a:r>
            <a:r>
              <a:rPr lang="en-GB" sz="800" dirty="0">
                <a:latin typeface="Arial" panose="020B0604020202020204" pitchFamily="34" charset="0"/>
                <a:cs typeface="Arial" panose="020B0604020202020204" pitchFamily="34" charset="0"/>
              </a:rPr>
              <a:t>accounts</a:t>
            </a:r>
          </a:p>
          <a:p>
            <a:pPr>
              <a:lnSpc>
                <a:spcPts val="1300"/>
              </a:lnSpc>
            </a:pPr>
            <a:r>
              <a:rPr lang="en-GB" sz="800" dirty="0">
                <a:latin typeface="Arial" panose="020B0604020202020204" pitchFamily="34" charset="0"/>
                <a:cs typeface="Arial" panose="020B0604020202020204" pitchFamily="34" charset="0"/>
              </a:rPr>
              <a:t>6 – Applicability of accounting standards </a:t>
            </a:r>
          </a:p>
          <a:p>
            <a:pPr marL="180975" indent="-180975">
              <a:lnSpc>
                <a:spcPts val="1300"/>
              </a:lnSpc>
            </a:pPr>
            <a:r>
              <a:rPr lang="en-GB" sz="800" dirty="0">
                <a:latin typeface="Arial" panose="020B0604020202020204" pitchFamily="34" charset="0"/>
                <a:cs typeface="Arial" panose="020B0604020202020204" pitchFamily="34" charset="0"/>
              </a:rPr>
              <a:t>7 – Further guidance on accounting for assets </a:t>
            </a:r>
            <a:r>
              <a:rPr lang="en-GB" sz="800" dirty="0" smtClean="0">
                <a:latin typeface="Arial" panose="020B0604020202020204" pitchFamily="34" charset="0"/>
                <a:cs typeface="Arial" panose="020B0604020202020204" pitchFamily="34" charset="0"/>
              </a:rPr>
              <a:t/>
            </a:r>
            <a:br>
              <a:rPr lang="en-GB" sz="800" dirty="0" smtClean="0">
                <a:latin typeface="Arial" panose="020B0604020202020204" pitchFamily="34" charset="0"/>
                <a:cs typeface="Arial" panose="020B0604020202020204" pitchFamily="34" charset="0"/>
              </a:rPr>
            </a:br>
            <a:r>
              <a:rPr lang="en-GB" sz="800" dirty="0" smtClean="0">
                <a:latin typeface="Arial" panose="020B0604020202020204" pitchFamily="34" charset="0"/>
                <a:cs typeface="Arial" panose="020B0604020202020204" pitchFamily="34" charset="0"/>
              </a:rPr>
              <a:t>and </a:t>
            </a:r>
            <a:r>
              <a:rPr lang="en-GB" sz="800" dirty="0">
                <a:latin typeface="Arial" panose="020B0604020202020204" pitchFamily="34" charset="0"/>
                <a:cs typeface="Arial" panose="020B0604020202020204" pitchFamily="34" charset="0"/>
              </a:rPr>
              <a:t>liabilities </a:t>
            </a:r>
          </a:p>
          <a:p>
            <a:pPr marL="180975" indent="-180975">
              <a:lnSpc>
                <a:spcPts val="1300"/>
              </a:lnSpc>
            </a:pPr>
            <a:r>
              <a:rPr lang="en-GB" sz="800" dirty="0">
                <a:latin typeface="Arial" panose="020B0604020202020204" pitchFamily="34" charset="0"/>
                <a:cs typeface="Arial" panose="020B0604020202020204" pitchFamily="34" charset="0"/>
              </a:rPr>
              <a:t>8 – Further guidance on accounting for income </a:t>
            </a:r>
            <a:r>
              <a:rPr lang="en-GB" sz="800" dirty="0" smtClean="0">
                <a:latin typeface="Arial" panose="020B0604020202020204" pitchFamily="34" charset="0"/>
                <a:cs typeface="Arial" panose="020B0604020202020204" pitchFamily="34" charset="0"/>
              </a:rPr>
              <a:t/>
            </a:r>
            <a:br>
              <a:rPr lang="en-GB" sz="800" dirty="0" smtClean="0">
                <a:latin typeface="Arial" panose="020B0604020202020204" pitchFamily="34" charset="0"/>
                <a:cs typeface="Arial" panose="020B0604020202020204" pitchFamily="34" charset="0"/>
              </a:rPr>
            </a:br>
            <a:r>
              <a:rPr lang="en-GB" sz="800" dirty="0" smtClean="0">
                <a:latin typeface="Arial" panose="020B0604020202020204" pitchFamily="34" charset="0"/>
                <a:cs typeface="Arial" panose="020B0604020202020204" pitchFamily="34" charset="0"/>
              </a:rPr>
              <a:t>and </a:t>
            </a:r>
            <a:r>
              <a:rPr lang="en-GB" sz="800" dirty="0">
                <a:latin typeface="Arial" panose="020B0604020202020204" pitchFamily="34" charset="0"/>
                <a:cs typeface="Arial" panose="020B0604020202020204" pitchFamily="34" charset="0"/>
              </a:rPr>
              <a:t>expenditure </a:t>
            </a:r>
          </a:p>
          <a:p>
            <a:pPr marL="180975" indent="-180975">
              <a:lnSpc>
                <a:spcPts val="1300"/>
              </a:lnSpc>
            </a:pPr>
            <a:r>
              <a:rPr lang="en-GB" sz="800" dirty="0" smtClean="0">
                <a:latin typeface="Arial" panose="020B0604020202020204" pitchFamily="34" charset="0"/>
                <a:cs typeface="Arial" panose="020B0604020202020204" pitchFamily="34" charset="0"/>
              </a:rPr>
              <a:t>9 </a:t>
            </a:r>
            <a:r>
              <a:rPr lang="en-GB" sz="800" dirty="0">
                <a:latin typeface="Arial" panose="020B0604020202020204" pitchFamily="34" charset="0"/>
                <a:cs typeface="Arial" panose="020B0604020202020204" pitchFamily="34" charset="0"/>
              </a:rPr>
              <a:t>– Further guidance on pensions accounting </a:t>
            </a:r>
          </a:p>
          <a:p>
            <a:pPr>
              <a:lnSpc>
                <a:spcPts val="1300"/>
              </a:lnSpc>
            </a:pPr>
            <a:r>
              <a:rPr lang="en-GB" sz="800" dirty="0">
                <a:latin typeface="Arial" panose="020B0604020202020204" pitchFamily="34" charset="0"/>
                <a:cs typeface="Arial" panose="020B0604020202020204" pitchFamily="34" charset="0"/>
              </a:rPr>
              <a:t>10 – Whole of Government Accounts </a:t>
            </a:r>
            <a:endParaRPr lang="en-GB" sz="800" b="1" dirty="0"/>
          </a:p>
          <a:p>
            <a:pPr>
              <a:lnSpc>
                <a:spcPts val="1100"/>
              </a:lnSpc>
              <a:spcAft>
                <a:spcPts val="600"/>
              </a:spcAft>
            </a:pPr>
            <a:endParaRPr lang="en-GB" sz="800" dirty="0">
              <a:latin typeface="Arial" panose="020B0604020202020204" pitchFamily="34" charset="0"/>
              <a:cs typeface="Arial" panose="020B0604020202020204" pitchFamily="34" charset="0"/>
            </a:endParaRPr>
          </a:p>
        </p:txBody>
      </p:sp>
      <p:cxnSp>
        <p:nvCxnSpPr>
          <p:cNvPr id="7" name="Straight Connector 6"/>
          <p:cNvCxnSpPr/>
          <p:nvPr/>
        </p:nvCxnSpPr>
        <p:spPr>
          <a:xfrm>
            <a:off x="3366707" y="736359"/>
            <a:ext cx="5319018" cy="0"/>
          </a:xfrm>
          <a:prstGeom prst="line">
            <a:avLst/>
          </a:prstGeom>
          <a:ln w="508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366707" y="6552239"/>
            <a:ext cx="5319018" cy="0"/>
          </a:xfrm>
          <a:prstGeom prst="line">
            <a:avLst/>
          </a:prstGeom>
          <a:ln w="508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77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63264" y="1879598"/>
            <a:ext cx="4032918" cy="3683002"/>
          </a:xfrm>
          <a:prstGeom prst="roundRect">
            <a:avLst>
              <a:gd name="adj" fmla="val 0"/>
            </a:avLst>
          </a:prstGeom>
          <a:solidFill>
            <a:schemeClr val="bg1"/>
          </a:solidFill>
          <a:ln w="254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ct val="150000"/>
              </a:lnSpc>
              <a:spcBef>
                <a:spcPts val="600"/>
              </a:spcBef>
            </a:pPr>
            <a:r>
              <a:rPr lang="en-GB" sz="1200" dirty="0" smtClean="0">
                <a:solidFill>
                  <a:prstClr val="black"/>
                </a:solidFill>
                <a:latin typeface="Arial" panose="020B0604020202020204" pitchFamily="34" charset="0"/>
                <a:cs typeface="Arial" panose="020B0604020202020204" pitchFamily="34" charset="0"/>
              </a:rPr>
              <a:t>Content </a:t>
            </a:r>
            <a:r>
              <a:rPr lang="en-GB" sz="1200" dirty="0">
                <a:solidFill>
                  <a:prstClr val="black"/>
                </a:solidFill>
                <a:latin typeface="Arial" panose="020B0604020202020204" pitchFamily="34" charset="0"/>
                <a:cs typeface="Arial" panose="020B0604020202020204" pitchFamily="34" charset="0"/>
              </a:rPr>
              <a:t>of the Strategic </a:t>
            </a:r>
            <a:r>
              <a:rPr lang="en-GB" sz="1200" dirty="0" smtClean="0">
                <a:solidFill>
                  <a:prstClr val="black"/>
                </a:solidFill>
                <a:latin typeface="Arial" panose="020B0604020202020204" pitchFamily="34" charset="0"/>
                <a:cs typeface="Arial" panose="020B0604020202020204" pitchFamily="34" charset="0"/>
              </a:rPr>
              <a:t>report</a:t>
            </a:r>
            <a:endParaRPr lang="en-GB" sz="1200" dirty="0">
              <a:solidFill>
                <a:prstClr val="black"/>
              </a:solidFill>
              <a:latin typeface="Arial" panose="020B0604020202020204" pitchFamily="34" charset="0"/>
              <a:cs typeface="Arial" panose="020B0604020202020204" pitchFamily="34" charset="0"/>
            </a:endParaRPr>
          </a:p>
          <a:p>
            <a:pPr lvl="0"/>
            <a:endParaRPr lang="en-GB" dirty="0">
              <a:solidFill>
                <a:prstClr val="black"/>
              </a:solidFill>
              <a:latin typeface="Arial" panose="020B0604020202020204" pitchFamily="34" charset="0"/>
              <a:cs typeface="Arial" panose="020B0604020202020204" pitchFamily="34" charset="0"/>
            </a:endParaRPr>
          </a:p>
          <a:p>
            <a:pPr lvl="0"/>
            <a:r>
              <a:rPr lang="en-GB" sz="1000" kern="1100" dirty="0">
                <a:solidFill>
                  <a:prstClr val="black"/>
                </a:solidFill>
                <a:latin typeface="Arial" panose="020B0604020202020204" pitchFamily="34" charset="0"/>
                <a:cs typeface="Arial" panose="020B0604020202020204" pitchFamily="34" charset="0"/>
              </a:rPr>
              <a:t>Full details of the FReM interpretation are detailed in </a:t>
            </a:r>
            <a:r>
              <a:rPr lang="en-GB" sz="1000" kern="1100" dirty="0" smtClean="0">
                <a:solidFill>
                  <a:prstClr val="black"/>
                </a:solidFill>
                <a:latin typeface="Arial" panose="020B0604020202020204" pitchFamily="34" charset="0"/>
                <a:cs typeface="Arial" panose="020B0604020202020204" pitchFamily="34" charset="0"/>
              </a:rPr>
              <a:t>chapter </a:t>
            </a:r>
            <a:r>
              <a:rPr lang="en-GB" sz="1000" kern="1100" dirty="0">
                <a:solidFill>
                  <a:prstClr val="black"/>
                </a:solidFill>
                <a:latin typeface="Arial" panose="020B0604020202020204" pitchFamily="34" charset="0"/>
                <a:cs typeface="Arial" panose="020B0604020202020204" pitchFamily="34" charset="0"/>
              </a:rPr>
              <a:t>5 </a:t>
            </a:r>
            <a:r>
              <a:rPr lang="en-GB" sz="1000" kern="1100" spc="-10" dirty="0">
                <a:solidFill>
                  <a:prstClr val="black"/>
                </a:solidFill>
                <a:latin typeface="Arial" panose="020B0604020202020204" pitchFamily="34" charset="0"/>
                <a:cs typeface="Arial" panose="020B0604020202020204" pitchFamily="34" charset="0"/>
              </a:rPr>
              <a:t>(sections 5.2.6 to 5.2.11). Some of the key </a:t>
            </a:r>
            <a:r>
              <a:rPr lang="en-GB" sz="1000" kern="1100" spc="-10" dirty="0" smtClean="0">
                <a:solidFill>
                  <a:prstClr val="black"/>
                </a:solidFill>
                <a:latin typeface="Arial" panose="020B0604020202020204" pitchFamily="34" charset="0"/>
                <a:cs typeface="Arial" panose="020B0604020202020204" pitchFamily="34" charset="0"/>
              </a:rPr>
              <a:t>matters </a:t>
            </a:r>
            <a:r>
              <a:rPr lang="en-GB" sz="1000" kern="1100" spc="-10" dirty="0">
                <a:solidFill>
                  <a:prstClr val="black"/>
                </a:solidFill>
                <a:latin typeface="Arial" panose="020B0604020202020204" pitchFamily="34" charset="0"/>
                <a:cs typeface="Arial" panose="020B0604020202020204" pitchFamily="34" charset="0"/>
              </a:rPr>
              <a:t>are </a:t>
            </a:r>
            <a:r>
              <a:rPr lang="en-GB" sz="1000" kern="1100" spc="-10" dirty="0" smtClean="0">
                <a:solidFill>
                  <a:prstClr val="black"/>
                </a:solidFill>
                <a:latin typeface="Arial" panose="020B0604020202020204" pitchFamily="34" charset="0"/>
                <a:cs typeface="Arial" panose="020B0604020202020204" pitchFamily="34" charset="0"/>
              </a:rPr>
              <a:t>summarised below</a:t>
            </a:r>
            <a:r>
              <a:rPr lang="en-GB" sz="1000" kern="1100" spc="-10" dirty="0">
                <a:solidFill>
                  <a:prstClr val="black"/>
                </a:solidFill>
                <a:latin typeface="Arial" panose="020B0604020202020204" pitchFamily="34" charset="0"/>
                <a:cs typeface="Arial" panose="020B0604020202020204" pitchFamily="34" charset="0"/>
              </a:rPr>
              <a:t>: </a:t>
            </a:r>
          </a:p>
          <a:p>
            <a:pPr lvl="0"/>
            <a:endParaRPr lang="en-GB" sz="1000" dirty="0">
              <a:solidFill>
                <a:prstClr val="black"/>
              </a:solidFill>
              <a:latin typeface="Arial" panose="020B0604020202020204" pitchFamily="34" charset="0"/>
              <a:cs typeface="Arial" panose="020B0604020202020204" pitchFamily="34" charset="0"/>
            </a:endParaRPr>
          </a:p>
          <a:p>
            <a:pPr marL="266700" lvl="0" indent="-266700">
              <a:spcAft>
                <a:spcPts val="300"/>
              </a:spcAft>
              <a:buFont typeface="Arial" panose="020B0604020202020204" pitchFamily="34" charset="0"/>
              <a:buChar char="●"/>
            </a:pPr>
            <a:r>
              <a:rPr lang="en-GB" sz="1000" dirty="0">
                <a:solidFill>
                  <a:prstClr val="black"/>
                </a:solidFill>
                <a:latin typeface="Arial" panose="020B0604020202020204" pitchFamily="34" charset="0"/>
                <a:ea typeface="Calibri"/>
                <a:cs typeface="Arial" panose="020B0604020202020204" pitchFamily="34" charset="0"/>
              </a:rPr>
              <a:t>The strategic report should be comprehensive and </a:t>
            </a:r>
            <a:r>
              <a:rPr lang="en-GB" sz="1000" dirty="0" smtClean="0">
                <a:solidFill>
                  <a:prstClr val="black"/>
                </a:solidFill>
                <a:latin typeface="Arial" panose="020B0604020202020204" pitchFamily="34" charset="0"/>
                <a:ea typeface="Calibri"/>
                <a:cs typeface="Arial" panose="020B0604020202020204" pitchFamily="34" charset="0"/>
              </a:rPr>
              <a:t/>
            </a:r>
            <a:br>
              <a:rPr lang="en-GB" sz="1000" dirty="0" smtClean="0">
                <a:solidFill>
                  <a:prstClr val="black"/>
                </a:solidFill>
                <a:latin typeface="Arial" panose="020B0604020202020204" pitchFamily="34" charset="0"/>
                <a:ea typeface="Calibri"/>
                <a:cs typeface="Arial" panose="020B0604020202020204" pitchFamily="34" charset="0"/>
              </a:rPr>
            </a:br>
            <a:r>
              <a:rPr lang="en-GB" sz="1000" dirty="0" smtClean="0">
                <a:solidFill>
                  <a:prstClr val="black"/>
                </a:solidFill>
                <a:latin typeface="Arial" panose="020B0604020202020204" pitchFamily="34" charset="0"/>
                <a:ea typeface="Calibri"/>
                <a:cs typeface="Arial" panose="020B0604020202020204" pitchFamily="34" charset="0"/>
              </a:rPr>
              <a:t>self-standing</a:t>
            </a:r>
            <a:r>
              <a:rPr lang="en-GB" sz="1000" dirty="0">
                <a:solidFill>
                  <a:prstClr val="black"/>
                </a:solidFill>
                <a:latin typeface="Arial" panose="020B0604020202020204" pitchFamily="34" charset="0"/>
                <a:ea typeface="Calibri"/>
                <a:cs typeface="Arial" panose="020B0604020202020204" pitchFamily="34" charset="0"/>
              </a:rPr>
              <a:t>, but where information is provided in other parliamentary reporting it can be summarised in the strategic report with a cross reference to the full information. </a:t>
            </a:r>
          </a:p>
          <a:p>
            <a:pPr marL="266700" lvl="0" indent="-266700">
              <a:spcAft>
                <a:spcPts val="300"/>
              </a:spcAft>
              <a:buFont typeface="Arial" panose="020B0604020202020204" pitchFamily="34" charset="0"/>
              <a:buChar char="●"/>
            </a:pPr>
            <a:r>
              <a:rPr lang="en-GB" sz="1000" dirty="0">
                <a:solidFill>
                  <a:prstClr val="black"/>
                </a:solidFill>
                <a:latin typeface="Arial" panose="020B0604020202020204" pitchFamily="34" charset="0"/>
                <a:ea typeface="Calibri"/>
                <a:cs typeface="Arial" panose="020B0604020202020204" pitchFamily="34" charset="0"/>
              </a:rPr>
              <a:t>There should be disclosure of any significant changes in </a:t>
            </a:r>
            <a:r>
              <a:rPr lang="en-GB" sz="1000" dirty="0" smtClean="0">
                <a:solidFill>
                  <a:prstClr val="black"/>
                </a:solidFill>
                <a:latin typeface="Arial" panose="020B0604020202020204" pitchFamily="34" charset="0"/>
                <a:ea typeface="Calibri"/>
                <a:cs typeface="Arial" panose="020B0604020202020204" pitchFamily="34" charset="0"/>
              </a:rPr>
              <a:t/>
            </a:r>
            <a:br>
              <a:rPr lang="en-GB" sz="1000" dirty="0" smtClean="0">
                <a:solidFill>
                  <a:prstClr val="black"/>
                </a:solidFill>
                <a:latin typeface="Arial" panose="020B0604020202020204" pitchFamily="34" charset="0"/>
                <a:ea typeface="Calibri"/>
                <a:cs typeface="Arial" panose="020B0604020202020204" pitchFamily="34" charset="0"/>
              </a:rPr>
            </a:br>
            <a:r>
              <a:rPr lang="en-GB" sz="1000" dirty="0" smtClean="0">
                <a:solidFill>
                  <a:prstClr val="black"/>
                </a:solidFill>
                <a:latin typeface="Arial" panose="020B0604020202020204" pitchFamily="34" charset="0"/>
                <a:ea typeface="Calibri"/>
                <a:cs typeface="Arial" panose="020B0604020202020204" pitchFamily="34" charset="0"/>
              </a:rPr>
              <a:t>the </a:t>
            </a:r>
            <a:r>
              <a:rPr lang="en-GB" sz="1000" dirty="0">
                <a:solidFill>
                  <a:prstClr val="black"/>
                </a:solidFill>
                <a:latin typeface="Arial" panose="020B0604020202020204" pitchFamily="34" charset="0"/>
                <a:ea typeface="Calibri"/>
                <a:cs typeface="Arial" panose="020B0604020202020204" pitchFamily="34" charset="0"/>
              </a:rPr>
              <a:t>department’s objectives and activities, </a:t>
            </a:r>
            <a:r>
              <a:rPr lang="en-GB" sz="1000" dirty="0" smtClean="0">
                <a:solidFill>
                  <a:prstClr val="black"/>
                </a:solidFill>
                <a:latin typeface="Arial" panose="020B0604020202020204" pitchFamily="34" charset="0"/>
                <a:ea typeface="Calibri"/>
                <a:cs typeface="Arial" panose="020B0604020202020204" pitchFamily="34" charset="0"/>
              </a:rPr>
              <a:t>its </a:t>
            </a:r>
            <a:r>
              <a:rPr lang="en-GB" sz="1000" dirty="0">
                <a:solidFill>
                  <a:prstClr val="black"/>
                </a:solidFill>
                <a:latin typeface="Arial" panose="020B0604020202020204" pitchFamily="34" charset="0"/>
                <a:ea typeface="Calibri"/>
                <a:cs typeface="Arial" panose="020B0604020202020204" pitchFamily="34" charset="0"/>
              </a:rPr>
              <a:t>investment strategy and its long term liabilities in light of the spending review settlement. </a:t>
            </a:r>
          </a:p>
          <a:p>
            <a:pPr marL="266700" lvl="0" indent="-266700">
              <a:spcAft>
                <a:spcPts val="300"/>
              </a:spcAft>
              <a:buFont typeface="Arial" panose="020B0604020202020204" pitchFamily="34" charset="0"/>
              <a:buChar char="●"/>
            </a:pPr>
            <a:r>
              <a:rPr lang="en-GB" sz="1000" dirty="0">
                <a:solidFill>
                  <a:prstClr val="black"/>
                </a:solidFill>
                <a:latin typeface="Arial" panose="020B0604020202020204" pitchFamily="34" charset="0"/>
                <a:ea typeface="Calibri"/>
                <a:cs typeface="Arial" panose="020B0604020202020204" pitchFamily="34" charset="0"/>
              </a:rPr>
              <a:t>Environmental matters are covered by the sustainability report within the strategic report. </a:t>
            </a:r>
          </a:p>
          <a:p>
            <a:pPr marL="266700" lvl="0" indent="-266700">
              <a:spcAft>
                <a:spcPts val="300"/>
              </a:spcAft>
              <a:buFont typeface="Arial" panose="020B0604020202020204" pitchFamily="34" charset="0"/>
              <a:buChar char="●"/>
            </a:pPr>
            <a:r>
              <a:rPr lang="en-GB" sz="1000" dirty="0">
                <a:solidFill>
                  <a:prstClr val="black"/>
                </a:solidFill>
                <a:latin typeface="Arial" panose="020B0604020202020204" pitchFamily="34" charset="0"/>
                <a:ea typeface="Calibri"/>
                <a:cs typeface="Arial" panose="020B0604020202020204" pitchFamily="34" charset="0"/>
              </a:rPr>
              <a:t>Social, community and human rights issues should be disclosed to the extent necessary for the </a:t>
            </a:r>
            <a:r>
              <a:rPr lang="en-GB" sz="1000" dirty="0" smtClean="0">
                <a:solidFill>
                  <a:prstClr val="black"/>
                </a:solidFill>
                <a:latin typeface="Arial" panose="020B0604020202020204" pitchFamily="34" charset="0"/>
                <a:ea typeface="Calibri"/>
                <a:cs typeface="Arial" panose="020B0604020202020204" pitchFamily="34" charset="0"/>
              </a:rPr>
              <a:t>understanding of </a:t>
            </a:r>
            <a:r>
              <a:rPr lang="en-GB" sz="1000" dirty="0">
                <a:solidFill>
                  <a:prstClr val="black"/>
                </a:solidFill>
                <a:latin typeface="Arial" panose="020B0604020202020204" pitchFamily="34" charset="0"/>
                <a:ea typeface="Calibri"/>
                <a:cs typeface="Arial" panose="020B0604020202020204" pitchFamily="34" charset="0"/>
              </a:rPr>
              <a:t>the business. </a:t>
            </a:r>
          </a:p>
          <a:p>
            <a:pPr marL="266700" lvl="0" indent="-266700">
              <a:spcAft>
                <a:spcPts val="300"/>
              </a:spcAft>
              <a:buFont typeface="Arial" panose="020B0604020202020204" pitchFamily="34" charset="0"/>
              <a:buChar char="●"/>
            </a:pPr>
            <a:r>
              <a:rPr lang="en-GB" sz="1000" dirty="0">
                <a:solidFill>
                  <a:prstClr val="black"/>
                </a:solidFill>
                <a:latin typeface="Arial" panose="020B0604020202020204" pitchFamily="34" charset="0"/>
                <a:ea typeface="Calibri"/>
                <a:cs typeface="Arial" panose="020B0604020202020204" pitchFamily="34" charset="0"/>
              </a:rPr>
              <a:t>Departments should disclose performance against their key performance indicators. Other reporting entities should report performance against </a:t>
            </a:r>
            <a:r>
              <a:rPr lang="en-GB" sz="1000" dirty="0" smtClean="0">
                <a:solidFill>
                  <a:prstClr val="black"/>
                </a:solidFill>
                <a:latin typeface="Arial" panose="020B0604020202020204" pitchFamily="34" charset="0"/>
                <a:ea typeface="Calibri"/>
                <a:cs typeface="Arial" panose="020B0604020202020204" pitchFamily="34" charset="0"/>
              </a:rPr>
              <a:t>the </a:t>
            </a:r>
            <a:r>
              <a:rPr lang="en-GB" sz="1000" dirty="0">
                <a:solidFill>
                  <a:prstClr val="black"/>
                </a:solidFill>
                <a:latin typeface="Arial" panose="020B0604020202020204" pitchFamily="34" charset="0"/>
                <a:ea typeface="Calibri"/>
                <a:cs typeface="Arial" panose="020B0604020202020204" pitchFamily="34" charset="0"/>
              </a:rPr>
              <a:t>indicators </a:t>
            </a:r>
            <a:r>
              <a:rPr lang="en-GB" sz="1000" dirty="0" smtClean="0">
                <a:solidFill>
                  <a:prstClr val="black"/>
                </a:solidFill>
                <a:latin typeface="Arial" panose="020B0604020202020204" pitchFamily="34" charset="0"/>
                <a:ea typeface="Calibri"/>
                <a:cs typeface="Arial" panose="020B0604020202020204" pitchFamily="34" charset="0"/>
              </a:rPr>
              <a:t>agreed </a:t>
            </a:r>
            <a:r>
              <a:rPr lang="en-GB" sz="1000" dirty="0">
                <a:solidFill>
                  <a:prstClr val="black"/>
                </a:solidFill>
                <a:latin typeface="Arial" panose="020B0604020202020204" pitchFamily="34" charset="0"/>
                <a:ea typeface="Calibri"/>
                <a:cs typeface="Arial" panose="020B0604020202020204" pitchFamily="34" charset="0"/>
              </a:rPr>
              <a:t>with the Minister</a:t>
            </a:r>
            <a:r>
              <a:rPr lang="en-GB" sz="1000" dirty="0" smtClean="0">
                <a:solidFill>
                  <a:prstClr val="black"/>
                </a:solidFill>
                <a:latin typeface="Arial" panose="020B0604020202020204" pitchFamily="34" charset="0"/>
                <a:ea typeface="Calibri"/>
                <a:cs typeface="Arial" panose="020B0604020202020204" pitchFamily="34" charset="0"/>
              </a:rPr>
              <a:t>.</a:t>
            </a:r>
          </a:p>
          <a:p>
            <a:pPr marL="266700" lvl="0" indent="-266700">
              <a:spcAft>
                <a:spcPts val="300"/>
              </a:spcAft>
              <a:buFont typeface="Arial" panose="020B0604020202020204" pitchFamily="34" charset="0"/>
              <a:buChar char="●"/>
            </a:pPr>
            <a:endParaRPr lang="en-GB" sz="1000" dirty="0">
              <a:solidFill>
                <a:prstClr val="black"/>
              </a:solidFill>
              <a:latin typeface="Arial" panose="020B0604020202020204" pitchFamily="34" charset="0"/>
              <a:ea typeface="Calibri"/>
              <a:cs typeface="Arial" panose="020B0604020202020204" pitchFamily="34" charset="0"/>
            </a:endParaRPr>
          </a:p>
        </p:txBody>
      </p:sp>
      <p:sp>
        <p:nvSpPr>
          <p:cNvPr id="8" name="Rounded Rectangle 7"/>
          <p:cNvSpPr/>
          <p:nvPr/>
        </p:nvSpPr>
        <p:spPr>
          <a:xfrm>
            <a:off x="4651321" y="1879597"/>
            <a:ext cx="4034403" cy="3683002"/>
          </a:xfrm>
          <a:prstGeom prst="roundRect">
            <a:avLst>
              <a:gd name="adj" fmla="val 0"/>
            </a:avLst>
          </a:prstGeom>
          <a:noFill/>
          <a:ln w="254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ct val="150000"/>
              </a:lnSpc>
            </a:pPr>
            <a:r>
              <a:rPr lang="en-GB" sz="1200" dirty="0">
                <a:solidFill>
                  <a:prstClr val="black"/>
                </a:solidFill>
                <a:latin typeface="Arial" panose="020B0604020202020204" pitchFamily="34" charset="0"/>
                <a:cs typeface="Arial" panose="020B0604020202020204" pitchFamily="34" charset="0"/>
              </a:rPr>
              <a:t>Content of the Directors’ </a:t>
            </a:r>
            <a:r>
              <a:rPr lang="en-GB" sz="1200" dirty="0" smtClean="0">
                <a:solidFill>
                  <a:prstClr val="black"/>
                </a:solidFill>
                <a:latin typeface="Arial" panose="020B0604020202020204" pitchFamily="34" charset="0"/>
                <a:cs typeface="Arial" panose="020B0604020202020204" pitchFamily="34" charset="0"/>
              </a:rPr>
              <a:t>report</a:t>
            </a:r>
          </a:p>
          <a:p>
            <a:pPr lvl="0"/>
            <a:endParaRPr lang="en-GB" dirty="0">
              <a:solidFill>
                <a:prstClr val="black"/>
              </a:solidFill>
              <a:latin typeface="Arial" panose="020B0604020202020204" pitchFamily="34" charset="0"/>
              <a:cs typeface="Arial" panose="020B0604020202020204" pitchFamily="34" charset="0"/>
            </a:endParaRPr>
          </a:p>
          <a:p>
            <a:pPr lvl="0"/>
            <a:r>
              <a:rPr lang="en-GB" sz="1000" dirty="0" smtClean="0">
                <a:solidFill>
                  <a:prstClr val="black"/>
                </a:solidFill>
                <a:latin typeface="Arial" panose="020B0604020202020204" pitchFamily="34" charset="0"/>
                <a:cs typeface="Arial" panose="020B0604020202020204" pitchFamily="34" charset="0"/>
              </a:rPr>
              <a:t>The </a:t>
            </a:r>
            <a:r>
              <a:rPr lang="en-GB" sz="1000" dirty="0">
                <a:solidFill>
                  <a:prstClr val="black"/>
                </a:solidFill>
                <a:latin typeface="Arial" panose="020B0604020202020204" pitchFamily="34" charset="0"/>
                <a:cs typeface="Arial" panose="020B0604020202020204" pitchFamily="34" charset="0"/>
              </a:rPr>
              <a:t>interpretation of the Companies Act requirements for the Directors’ report is in sections 5.2.12 to 5.2.20 of the FReM. Some </a:t>
            </a:r>
            <a:r>
              <a:rPr lang="en-GB" sz="1000" dirty="0" smtClean="0">
                <a:solidFill>
                  <a:prstClr val="black"/>
                </a:solidFill>
                <a:latin typeface="Arial" panose="020B0604020202020204" pitchFamily="34" charset="0"/>
                <a:cs typeface="Arial" panose="020B0604020202020204" pitchFamily="34" charset="0"/>
              </a:rPr>
              <a:t/>
            </a:r>
            <a:br>
              <a:rPr lang="en-GB" sz="1000" dirty="0" smtClean="0">
                <a:solidFill>
                  <a:prstClr val="black"/>
                </a:solidFill>
                <a:latin typeface="Arial" panose="020B0604020202020204" pitchFamily="34" charset="0"/>
                <a:cs typeface="Arial" panose="020B0604020202020204" pitchFamily="34" charset="0"/>
              </a:rPr>
            </a:br>
            <a:r>
              <a:rPr lang="en-GB" sz="1000" dirty="0" smtClean="0">
                <a:solidFill>
                  <a:prstClr val="black"/>
                </a:solidFill>
                <a:latin typeface="Arial" panose="020B0604020202020204" pitchFamily="34" charset="0"/>
                <a:cs typeface="Arial" panose="020B0604020202020204" pitchFamily="34" charset="0"/>
              </a:rPr>
              <a:t>of </a:t>
            </a:r>
            <a:r>
              <a:rPr lang="en-GB" sz="1000" dirty="0">
                <a:solidFill>
                  <a:prstClr val="black"/>
                </a:solidFill>
                <a:latin typeface="Arial" panose="020B0604020202020204" pitchFamily="34" charset="0"/>
                <a:cs typeface="Arial" panose="020B0604020202020204" pitchFamily="34" charset="0"/>
              </a:rPr>
              <a:t>the key </a:t>
            </a:r>
            <a:r>
              <a:rPr lang="en-GB" sz="1000" dirty="0" smtClean="0">
                <a:solidFill>
                  <a:prstClr val="black"/>
                </a:solidFill>
                <a:latin typeface="Arial" panose="020B0604020202020204" pitchFamily="34" charset="0"/>
                <a:cs typeface="Arial" panose="020B0604020202020204" pitchFamily="34" charset="0"/>
              </a:rPr>
              <a:t>items to be disclosed are </a:t>
            </a:r>
            <a:r>
              <a:rPr lang="en-GB" sz="1000" dirty="0">
                <a:solidFill>
                  <a:prstClr val="black"/>
                </a:solidFill>
                <a:latin typeface="Arial" panose="020B0604020202020204" pitchFamily="34" charset="0"/>
                <a:cs typeface="Arial" panose="020B0604020202020204" pitchFamily="34" charset="0"/>
              </a:rPr>
              <a:t>summarised </a:t>
            </a:r>
            <a:r>
              <a:rPr lang="en-GB" sz="1000" dirty="0" smtClean="0">
                <a:solidFill>
                  <a:prstClr val="black"/>
                </a:solidFill>
                <a:latin typeface="Arial" panose="020B0604020202020204" pitchFamily="34" charset="0"/>
                <a:cs typeface="Arial" panose="020B0604020202020204" pitchFamily="34" charset="0"/>
              </a:rPr>
              <a:t>below:</a:t>
            </a:r>
            <a:endParaRPr lang="en-GB" sz="1000" dirty="0">
              <a:solidFill>
                <a:prstClr val="black"/>
              </a:solidFill>
              <a:latin typeface="Arial" panose="020B0604020202020204" pitchFamily="34" charset="0"/>
              <a:cs typeface="Arial" panose="020B0604020202020204" pitchFamily="34" charset="0"/>
            </a:endParaRPr>
          </a:p>
          <a:p>
            <a:pPr lvl="0"/>
            <a:endParaRPr lang="en-GB" sz="1000" dirty="0" smtClean="0">
              <a:solidFill>
                <a:prstClr val="black"/>
              </a:solidFill>
              <a:latin typeface="Arial" panose="020B0604020202020204" pitchFamily="34" charset="0"/>
              <a:ea typeface="Calibri"/>
              <a:cs typeface="Arial" panose="020B0604020202020204" pitchFamily="34" charset="0"/>
            </a:endParaRPr>
          </a:p>
          <a:p>
            <a:pPr marL="266700" lvl="0" indent="-266700">
              <a:spcAft>
                <a:spcPts val="300"/>
              </a:spcAft>
              <a:buFont typeface="Arial" panose="020B0604020202020204" pitchFamily="34" charset="0"/>
              <a:buChar char="●"/>
            </a:pPr>
            <a:r>
              <a:rPr lang="en-GB" sz="1000" dirty="0" smtClean="0">
                <a:solidFill>
                  <a:prstClr val="black"/>
                </a:solidFill>
                <a:latin typeface="Arial" panose="020B0604020202020204" pitchFamily="34" charset="0"/>
                <a:cs typeface="Arial" panose="020B0604020202020204" pitchFamily="34" charset="0"/>
              </a:rPr>
              <a:t>An indication of how pension liabilities are treated in the accounts – a cross-reference to the accounting policy will normally suffice.</a:t>
            </a:r>
            <a:endParaRPr lang="en-GB" sz="1000" dirty="0" smtClean="0">
              <a:solidFill>
                <a:prstClr val="black"/>
              </a:solidFill>
              <a:latin typeface="Arial" panose="020B0604020202020204" pitchFamily="34" charset="0"/>
              <a:ea typeface="Calibri"/>
              <a:cs typeface="Arial" panose="020B0604020202020204" pitchFamily="34" charset="0"/>
            </a:endParaRPr>
          </a:p>
          <a:p>
            <a:pPr marL="266700" lvl="0" indent="-266700">
              <a:spcAft>
                <a:spcPts val="300"/>
              </a:spcAft>
              <a:buFont typeface="Arial" panose="020B0604020202020204" pitchFamily="34" charset="0"/>
              <a:buChar char="●"/>
            </a:pPr>
            <a:r>
              <a:rPr lang="en-GB" sz="1000" dirty="0" smtClean="0">
                <a:solidFill>
                  <a:prstClr val="black"/>
                </a:solidFill>
                <a:latin typeface="Arial" panose="020B0604020202020204" pitchFamily="34" charset="0"/>
                <a:ea typeface="Calibri"/>
                <a:cs typeface="Arial" panose="020B0604020202020204" pitchFamily="34" charset="0"/>
              </a:rPr>
              <a:t>Details </a:t>
            </a:r>
            <a:r>
              <a:rPr lang="en-GB" sz="1000" dirty="0">
                <a:solidFill>
                  <a:prstClr val="black"/>
                </a:solidFill>
                <a:latin typeface="Arial" panose="020B0604020202020204" pitchFamily="34" charset="0"/>
                <a:ea typeface="Calibri"/>
                <a:cs typeface="Arial" panose="020B0604020202020204" pitchFamily="34" charset="0"/>
              </a:rPr>
              <a:t>of company directorships and other significant interests held by Board members should </a:t>
            </a:r>
            <a:r>
              <a:rPr lang="en-GB" sz="1000" dirty="0" smtClean="0">
                <a:solidFill>
                  <a:prstClr val="black"/>
                </a:solidFill>
                <a:latin typeface="Arial" panose="020B0604020202020204" pitchFamily="34" charset="0"/>
                <a:ea typeface="Calibri"/>
                <a:cs typeface="Arial" panose="020B0604020202020204" pitchFamily="34" charset="0"/>
              </a:rPr>
              <a:t>be </a:t>
            </a:r>
            <a:r>
              <a:rPr lang="en-GB" sz="1000" dirty="0">
                <a:solidFill>
                  <a:prstClr val="black"/>
                </a:solidFill>
                <a:latin typeface="Arial" panose="020B0604020202020204" pitchFamily="34" charset="0"/>
                <a:ea typeface="Calibri"/>
                <a:cs typeface="Arial" panose="020B0604020202020204" pitchFamily="34" charset="0"/>
              </a:rPr>
              <a:t>disclosed. </a:t>
            </a:r>
          </a:p>
          <a:p>
            <a:pPr marL="266700" lvl="0" indent="-266700">
              <a:spcAft>
                <a:spcPts val="300"/>
              </a:spcAft>
              <a:buFont typeface="Arial" panose="020B0604020202020204" pitchFamily="34" charset="0"/>
              <a:buChar char="●"/>
            </a:pPr>
            <a:r>
              <a:rPr lang="en-GB" sz="1000" dirty="0" smtClean="0">
                <a:solidFill>
                  <a:prstClr val="black"/>
                </a:solidFill>
                <a:latin typeface="Arial" panose="020B0604020202020204" pitchFamily="34" charset="0"/>
                <a:ea typeface="Calibri"/>
                <a:cs typeface="Arial" panose="020B0604020202020204" pitchFamily="34" charset="0"/>
              </a:rPr>
              <a:t>Sickness </a:t>
            </a:r>
            <a:r>
              <a:rPr lang="en-GB" sz="1000" dirty="0">
                <a:solidFill>
                  <a:prstClr val="black"/>
                </a:solidFill>
                <a:latin typeface="Arial" panose="020B0604020202020204" pitchFamily="34" charset="0"/>
                <a:ea typeface="Calibri"/>
                <a:cs typeface="Arial" panose="020B0604020202020204" pitchFamily="34" charset="0"/>
              </a:rPr>
              <a:t>absence data. </a:t>
            </a:r>
          </a:p>
          <a:p>
            <a:pPr marL="266700" lvl="0" indent="-266700">
              <a:spcAft>
                <a:spcPts val="300"/>
              </a:spcAft>
              <a:buFont typeface="Arial" panose="020B0604020202020204" pitchFamily="34" charset="0"/>
              <a:buChar char="●"/>
            </a:pPr>
            <a:r>
              <a:rPr lang="en-GB" sz="1000" dirty="0" smtClean="0">
                <a:solidFill>
                  <a:prstClr val="black"/>
                </a:solidFill>
                <a:latin typeface="Arial" panose="020B0604020202020204" pitchFamily="34" charset="0"/>
                <a:ea typeface="Calibri"/>
                <a:cs typeface="Arial" panose="020B0604020202020204" pitchFamily="34" charset="0"/>
              </a:rPr>
              <a:t>Personal </a:t>
            </a:r>
            <a:r>
              <a:rPr lang="en-GB" sz="1000" dirty="0">
                <a:solidFill>
                  <a:prstClr val="black"/>
                </a:solidFill>
                <a:latin typeface="Arial" panose="020B0604020202020204" pitchFamily="34" charset="0"/>
                <a:ea typeface="Calibri"/>
                <a:cs typeface="Arial" panose="020B0604020202020204" pitchFamily="34" charset="0"/>
              </a:rPr>
              <a:t>data related incidents. </a:t>
            </a:r>
          </a:p>
          <a:p>
            <a:pPr lvl="0">
              <a:spcAft>
                <a:spcPts val="300"/>
              </a:spcAft>
            </a:pPr>
            <a:endParaRPr lang="en-GB" sz="1000" dirty="0" smtClean="0">
              <a:solidFill>
                <a:prstClr val="black"/>
              </a:solidFill>
              <a:latin typeface="Arial" panose="020B0604020202020204" pitchFamily="34" charset="0"/>
              <a:ea typeface="Calibri"/>
              <a:cs typeface="Arial" panose="020B0604020202020204" pitchFamily="34" charset="0"/>
            </a:endParaRPr>
          </a:p>
          <a:p>
            <a:pPr lvl="0">
              <a:spcAft>
                <a:spcPts val="300"/>
              </a:spcAft>
            </a:pPr>
            <a:r>
              <a:rPr lang="en-GB" sz="1000" dirty="0" smtClean="0">
                <a:solidFill>
                  <a:prstClr val="black"/>
                </a:solidFill>
                <a:latin typeface="Arial" panose="020B0604020202020204" pitchFamily="34" charset="0"/>
                <a:ea typeface="Calibri"/>
                <a:cs typeface="Arial" panose="020B0604020202020204" pitchFamily="34" charset="0"/>
              </a:rPr>
              <a:t>The reporting </a:t>
            </a:r>
            <a:r>
              <a:rPr lang="en-GB" sz="1000" dirty="0">
                <a:solidFill>
                  <a:prstClr val="black"/>
                </a:solidFill>
                <a:latin typeface="Arial" panose="020B0604020202020204" pitchFamily="34" charset="0"/>
                <a:ea typeface="Calibri"/>
                <a:cs typeface="Arial" panose="020B0604020202020204" pitchFamily="34" charset="0"/>
              </a:rPr>
              <a:t>of Greenhouse Gas Emissions is not </a:t>
            </a:r>
            <a:r>
              <a:rPr lang="en-GB" sz="1000" dirty="0" smtClean="0">
                <a:solidFill>
                  <a:prstClr val="black"/>
                </a:solidFill>
                <a:latin typeface="Arial" panose="020B0604020202020204" pitchFamily="34" charset="0"/>
                <a:ea typeface="Calibri"/>
                <a:cs typeface="Arial" panose="020B0604020202020204" pitchFamily="34" charset="0"/>
              </a:rPr>
              <a:t>required in the Director’s report.</a:t>
            </a:r>
            <a:endParaRPr lang="en-GB" sz="1000" dirty="0" smtClean="0">
              <a:solidFill>
                <a:prstClr val="black"/>
              </a:solidFill>
              <a:latin typeface="Arial" panose="020B0604020202020204" pitchFamily="34" charset="0"/>
              <a:cs typeface="Arial" panose="020B0604020202020204" pitchFamily="34" charset="0"/>
            </a:endParaRPr>
          </a:p>
          <a:p>
            <a:pPr marL="266700" lvl="0" indent="-266700">
              <a:buFont typeface="Symbol"/>
              <a:buChar char=""/>
            </a:pPr>
            <a:endParaRPr lang="en-GB" sz="1000" dirty="0" smtClean="0">
              <a:solidFill>
                <a:prstClr val="black"/>
              </a:solidFill>
              <a:latin typeface="Arial" panose="020B0604020202020204" pitchFamily="34" charset="0"/>
              <a:cs typeface="Arial" panose="020B0604020202020204" pitchFamily="34" charset="0"/>
            </a:endParaRPr>
          </a:p>
          <a:p>
            <a:pPr marL="266700" lvl="0" indent="-266700">
              <a:buFont typeface="Symbol"/>
              <a:buChar char=""/>
            </a:pPr>
            <a:endParaRPr lang="en-GB" sz="1000" dirty="0">
              <a:solidFill>
                <a:prstClr val="black"/>
              </a:solidFill>
              <a:latin typeface="Arial" panose="020B0604020202020204" pitchFamily="34" charset="0"/>
              <a:cs typeface="Arial" panose="020B0604020202020204" pitchFamily="34" charset="0"/>
            </a:endParaRPr>
          </a:p>
          <a:p>
            <a:pPr marL="266700" lvl="0" indent="-266700">
              <a:buFont typeface="Symbol"/>
              <a:buChar char=""/>
            </a:pPr>
            <a:endParaRPr lang="en-GB" sz="1000" dirty="0" smtClean="0">
              <a:solidFill>
                <a:prstClr val="black"/>
              </a:solidFill>
              <a:latin typeface="Arial" panose="020B0604020202020204" pitchFamily="34" charset="0"/>
              <a:cs typeface="Arial" panose="020B0604020202020204" pitchFamily="34" charset="0"/>
            </a:endParaRPr>
          </a:p>
          <a:p>
            <a:pPr marL="266700" lvl="0" indent="-266700">
              <a:buFont typeface="Symbol"/>
              <a:buChar char=""/>
            </a:pPr>
            <a:endParaRPr lang="en-GB" sz="1000" dirty="0">
              <a:solidFill>
                <a:prstClr val="black"/>
              </a:solidFill>
              <a:latin typeface="Arial" panose="020B0604020202020204" pitchFamily="34" charset="0"/>
              <a:cs typeface="Arial" panose="020B0604020202020204" pitchFamily="34" charset="0"/>
            </a:endParaRPr>
          </a:p>
          <a:p>
            <a:pPr marL="266700" lvl="0" indent="-266700">
              <a:buFont typeface="Symbol"/>
              <a:buChar char=""/>
            </a:pPr>
            <a:endParaRPr lang="en-GB" sz="1000" dirty="0">
              <a:solidFill>
                <a:prstClr val="black"/>
              </a:solidFill>
              <a:latin typeface="Arial" panose="020B0604020202020204" pitchFamily="34" charset="0"/>
              <a:cs typeface="Arial" panose="020B0604020202020204" pitchFamily="34" charset="0"/>
            </a:endParaRPr>
          </a:p>
          <a:p>
            <a:pPr marL="266700" lvl="0" indent="-266700">
              <a:buFont typeface="Symbol"/>
              <a:buChar char=""/>
            </a:pPr>
            <a:endParaRPr lang="en-GB" sz="1000" dirty="0">
              <a:solidFill>
                <a:prstClr val="black"/>
              </a:solidFill>
              <a:latin typeface="Arial" panose="020B0604020202020204" pitchFamily="34" charset="0"/>
              <a:cs typeface="Arial" panose="020B0604020202020204" pitchFamily="34" charset="0"/>
            </a:endParaRPr>
          </a:p>
        </p:txBody>
      </p:sp>
      <p:sp>
        <p:nvSpPr>
          <p:cNvPr id="9" name="TextBox 8"/>
          <p:cNvSpPr txBox="1"/>
          <p:nvPr/>
        </p:nvSpPr>
        <p:spPr>
          <a:xfrm>
            <a:off x="275101" y="408782"/>
            <a:ext cx="7540842" cy="276999"/>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Directors’ Report and Strategic Report</a:t>
            </a:r>
          </a:p>
        </p:txBody>
      </p:sp>
      <p:sp>
        <p:nvSpPr>
          <p:cNvPr id="10" name="Rectangle 9"/>
          <p:cNvSpPr/>
          <p:nvPr/>
        </p:nvSpPr>
        <p:spPr>
          <a:xfrm>
            <a:off x="275101" y="872868"/>
            <a:ext cx="8410623" cy="553998"/>
          </a:xfrm>
          <a:prstGeom prst="rect">
            <a:avLst/>
          </a:prstGeom>
        </p:spPr>
        <p:txBody>
          <a:bodyPr wrap="square">
            <a:spAutoFit/>
          </a:bodyPr>
          <a:lstStyle/>
          <a:p>
            <a:r>
              <a:rPr lang="en-GB" sz="1000" dirty="0" smtClean="0">
                <a:latin typeface="Arial" panose="020B0604020202020204" pitchFamily="34" charset="0"/>
                <a:cs typeface="Arial" panose="020B0604020202020204" pitchFamily="34" charset="0"/>
              </a:rPr>
              <a:t>On </a:t>
            </a:r>
            <a:r>
              <a:rPr lang="en-GB" sz="1000" dirty="0">
                <a:latin typeface="Arial" panose="020B0604020202020204" pitchFamily="34" charset="0"/>
                <a:cs typeface="Arial" panose="020B0604020202020204" pitchFamily="34" charset="0"/>
              </a:rPr>
              <a:t>1 October 2013 the Companies Act 2006 (Strategic Report and Directors’ Report) Regulation </a:t>
            </a:r>
            <a:r>
              <a:rPr lang="en-GB" sz="1000" dirty="0" smtClean="0">
                <a:latin typeface="Arial" panose="020B0604020202020204" pitchFamily="34" charset="0"/>
                <a:cs typeface="Arial" panose="020B0604020202020204" pitchFamily="34" charset="0"/>
              </a:rPr>
              <a:t>2013 </a:t>
            </a:r>
            <a:r>
              <a:rPr lang="en-GB" sz="1000" dirty="0">
                <a:latin typeface="Arial" panose="020B0604020202020204" pitchFamily="34" charset="0"/>
                <a:cs typeface="Arial" panose="020B0604020202020204" pitchFamily="34" charset="0"/>
              </a:rPr>
              <a:t>came into force. Sections </a:t>
            </a:r>
            <a:r>
              <a:rPr lang="en-GB" sz="1000" dirty="0" smtClean="0">
                <a:latin typeface="Arial" panose="020B0604020202020204" pitchFamily="34" charset="0"/>
                <a:cs typeface="Arial" panose="020B0604020202020204" pitchFamily="34" charset="0"/>
              </a:rPr>
              <a:t>5.2.2 </a:t>
            </a:r>
            <a:br>
              <a:rPr lang="en-GB" sz="1000" dirty="0" smtClean="0">
                <a:latin typeface="Arial" panose="020B0604020202020204" pitchFamily="34" charset="0"/>
                <a:cs typeface="Arial" panose="020B0604020202020204" pitchFamily="34" charset="0"/>
              </a:rPr>
            </a:br>
            <a:r>
              <a:rPr lang="en-GB" sz="1000" dirty="0" smtClean="0">
                <a:latin typeface="Arial" panose="020B0604020202020204" pitchFamily="34" charset="0"/>
                <a:cs typeface="Arial" panose="020B0604020202020204" pitchFamily="34" charset="0"/>
              </a:rPr>
              <a:t>to </a:t>
            </a:r>
            <a:r>
              <a:rPr lang="en-GB" sz="1000" dirty="0">
                <a:latin typeface="Arial" panose="020B0604020202020204" pitchFamily="34" charset="0"/>
                <a:cs typeface="Arial" panose="020B0604020202020204" pitchFamily="34" charset="0"/>
              </a:rPr>
              <a:t>5.2.20 of the FReM describe how these requirements have been interpreted for bodies covered by the FReM. </a:t>
            </a:r>
            <a:r>
              <a:rPr lang="en-GB" sz="1000" dirty="0" smtClean="0">
                <a:latin typeface="Arial" panose="020B0604020202020204" pitchFamily="34" charset="0"/>
                <a:cs typeface="Arial" panose="020B0604020202020204" pitchFamily="34" charset="0"/>
              </a:rPr>
              <a:t>The </a:t>
            </a:r>
            <a:r>
              <a:rPr lang="en-GB" sz="1000" dirty="0">
                <a:latin typeface="Arial" panose="020B0604020202020204" pitchFamily="34" charset="0"/>
                <a:cs typeface="Arial" panose="020B0604020202020204" pitchFamily="34" charset="0"/>
              </a:rPr>
              <a:t>Strategic Report and the Directors’ Report </a:t>
            </a:r>
            <a:r>
              <a:rPr lang="en-GB" sz="1000" dirty="0" smtClean="0">
                <a:latin typeface="Arial" panose="020B0604020202020204" pitchFamily="34" charset="0"/>
                <a:cs typeface="Arial" panose="020B0604020202020204" pitchFamily="34" charset="0"/>
              </a:rPr>
              <a:t>should be </a:t>
            </a:r>
            <a:r>
              <a:rPr lang="en-GB" sz="1000" dirty="0">
                <a:latin typeface="Arial" panose="020B0604020202020204" pitchFamily="34" charset="0"/>
                <a:cs typeface="Arial" panose="020B0604020202020204" pitchFamily="34" charset="0"/>
              </a:rPr>
              <a:t>separately signed and dated by the Accounting Officer. </a:t>
            </a:r>
            <a:endParaRPr lang="en-GB" sz="800" b="1" dirty="0">
              <a:latin typeface="Arial" panose="020B0604020202020204" pitchFamily="34" charset="0"/>
              <a:cs typeface="Arial" panose="020B0604020202020204" pitchFamily="34" charset="0"/>
            </a:endParaRPr>
          </a:p>
        </p:txBody>
      </p:sp>
      <p:cxnSp>
        <p:nvCxnSpPr>
          <p:cNvPr id="6" name="Straight Connector 5"/>
          <p:cNvCxnSpPr/>
          <p:nvPr/>
        </p:nvCxnSpPr>
        <p:spPr>
          <a:xfrm>
            <a:off x="361950" y="736359"/>
            <a:ext cx="8323775" cy="0"/>
          </a:xfrm>
          <a:prstGeom prst="line">
            <a:avLst/>
          </a:prstGeom>
          <a:ln w="508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261533" y="2184400"/>
            <a:ext cx="184731" cy="369332"/>
          </a:xfrm>
          <a:prstGeom prst="rect">
            <a:avLst/>
          </a:prstGeom>
          <a:noFill/>
        </p:spPr>
        <p:txBody>
          <a:bodyPr wrap="none" rtlCol="0">
            <a:spAutoFit/>
          </a:bodyPr>
          <a:lstStyle/>
          <a:p>
            <a:endParaRPr lang="en-GB" dirty="0"/>
          </a:p>
        </p:txBody>
      </p:sp>
      <p:cxnSp>
        <p:nvCxnSpPr>
          <p:cNvPr id="12" name="Straight Connector 11"/>
          <p:cNvCxnSpPr/>
          <p:nvPr/>
        </p:nvCxnSpPr>
        <p:spPr>
          <a:xfrm>
            <a:off x="363264" y="5790239"/>
            <a:ext cx="8322461" cy="0"/>
          </a:xfrm>
          <a:prstGeom prst="line">
            <a:avLst/>
          </a:prstGeom>
          <a:ln w="508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5233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PT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704</TotalTime>
  <Words>597</Words>
  <Application>Microsoft Office PowerPoint</Application>
  <PresentationFormat>On-screen Show (4:3)</PresentationFormat>
  <Paragraphs>59</Paragraphs>
  <Slides>3</Slides>
  <Notes>1</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Office Theme</vt:lpstr>
      <vt:lpstr>PPT 2014</vt:lpstr>
      <vt:lpstr>2014-15 Financial Reporting changes for FReM compliant entities</vt:lpstr>
      <vt:lpstr>PowerPoint Presentation</vt:lpstr>
      <vt:lpstr>PowerPoint Presentation</vt:lpstr>
    </vt:vector>
  </TitlesOfParts>
  <Company>National Audit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POOLE, Rachel (NEWC)</dc:creator>
  <cp:lastModifiedBy>MUELLER, Alexandra</cp:lastModifiedBy>
  <cp:revision>38</cp:revision>
  <cp:lastPrinted>2014-08-07T12:21:56Z</cp:lastPrinted>
  <dcterms:created xsi:type="dcterms:W3CDTF">2014-08-05T12:57:56Z</dcterms:created>
  <dcterms:modified xsi:type="dcterms:W3CDTF">2014-08-15T13:51:22Z</dcterms:modified>
</cp:coreProperties>
</file>